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7"/>
  </p:notesMasterIdLst>
  <p:sldIdLst>
    <p:sldId id="789" r:id="rId2"/>
    <p:sldId id="1273" r:id="rId3"/>
    <p:sldId id="1239" r:id="rId4"/>
    <p:sldId id="1238" r:id="rId5"/>
    <p:sldId id="1240" r:id="rId6"/>
    <p:sldId id="1242" r:id="rId7"/>
    <p:sldId id="1243" r:id="rId8"/>
    <p:sldId id="1244" r:id="rId9"/>
    <p:sldId id="1274" r:id="rId10"/>
    <p:sldId id="1279" r:id="rId11"/>
    <p:sldId id="1246" r:id="rId12"/>
    <p:sldId id="1247" r:id="rId13"/>
    <p:sldId id="1252" r:id="rId14"/>
    <p:sldId id="1253" r:id="rId15"/>
    <p:sldId id="1254" r:id="rId16"/>
    <p:sldId id="1255" r:id="rId17"/>
    <p:sldId id="1258" r:id="rId18"/>
    <p:sldId id="1259" r:id="rId19"/>
    <p:sldId id="1261" r:id="rId20"/>
    <p:sldId id="1262" r:id="rId21"/>
    <p:sldId id="1263" r:id="rId22"/>
    <p:sldId id="1265" r:id="rId23"/>
    <p:sldId id="1267" r:id="rId24"/>
    <p:sldId id="1269" r:id="rId25"/>
    <p:sldId id="1272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98" autoAdjust="0"/>
    <p:restoredTop sz="95097" autoAdjust="0"/>
  </p:normalViewPr>
  <p:slideViewPr>
    <p:cSldViewPr>
      <p:cViewPr varScale="1">
        <p:scale>
          <a:sx n="67" d="100"/>
          <a:sy n="67" d="100"/>
        </p:scale>
        <p:origin x="72" y="50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1008" y="8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057B7-EFC7-4AC6-B479-CDD44EB7D654}" type="datetimeFigureOut">
              <a:rPr lang="ko-KR" altLang="en-US" smtClean="0"/>
              <a:t>20-06-09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EDD92F-6552-427E-B1F2-FAEB3F7EF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729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585239" y="2120566"/>
            <a:ext cx="4489523" cy="934383"/>
          </a:xfrm>
        </p:spPr>
        <p:txBody>
          <a:bodyPr>
            <a:normAutofit/>
          </a:bodyPr>
          <a:lstStyle>
            <a:lvl1pPr>
              <a:defRPr sz="2250" baseline="0">
                <a:latin typeface="Arial Rounded MT Bold" panose="020F0704030504030204" pitchFamily="34" charset="0"/>
              </a:defRPr>
            </a:lvl1pPr>
          </a:lstStyle>
          <a:p>
            <a:r>
              <a:rPr lang="ko-KR" altLang="en-US" dirty="0" smtClean="0"/>
              <a:t>마스터 제목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E52F8BFD-083B-4AAA-90DD-9B0FF44BF10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85239" y="3166110"/>
            <a:ext cx="4489523" cy="2766060"/>
          </a:xfrm>
        </p:spPr>
        <p:txBody>
          <a:bodyPr>
            <a:normAutofit/>
          </a:bodyPr>
          <a:lstStyle>
            <a:lvl1pPr>
              <a:defRPr sz="2250">
                <a:latin typeface="Century Gothic" panose="020B0502020202020204" pitchFamily="34" charset="0"/>
              </a:defRPr>
            </a:lvl1pPr>
            <a:lvl2pPr>
              <a:defRPr sz="1875">
                <a:latin typeface="Century Gothic" panose="020B0502020202020204" pitchFamily="34" charset="0"/>
              </a:defRPr>
            </a:lvl2pPr>
            <a:lvl3pPr>
              <a:defRPr sz="1688">
                <a:latin typeface="Century Gothic" panose="020B0502020202020204" pitchFamily="34" charset="0"/>
              </a:defRPr>
            </a:lvl3pPr>
            <a:lvl4pPr marL="1371642" indent="0">
              <a:buNone/>
              <a:defRPr sz="1688">
                <a:latin typeface="Century Gothic" panose="020B0502020202020204" pitchFamily="34" charset="0"/>
              </a:defRPr>
            </a:lvl4pPr>
            <a:lvl5pPr marL="1828857" indent="0">
              <a:buNone/>
              <a:defRPr sz="1688">
                <a:latin typeface="Century Gothic" panose="020B0502020202020204" pitchFamily="34" charset="0"/>
              </a:defRPr>
            </a:lvl5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</a:t>
            </a:r>
            <a:r>
              <a:rPr lang="ko-KR" altLang="en-US" dirty="0" smtClean="0"/>
              <a:t>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573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585239" y="2120566"/>
            <a:ext cx="4489523" cy="934383"/>
          </a:xfrm>
        </p:spPr>
        <p:txBody>
          <a:bodyPr>
            <a:normAutofit/>
          </a:bodyPr>
          <a:lstStyle>
            <a:lvl1pPr>
              <a:defRPr sz="2250" baseline="0">
                <a:latin typeface="Arial Rounded MT Bold" panose="020F0704030504030204" pitchFamily="34" charset="0"/>
              </a:defRPr>
            </a:lvl1pPr>
          </a:lstStyle>
          <a:p>
            <a:r>
              <a:rPr lang="ko-KR" altLang="en-US" dirty="0" smtClean="0"/>
              <a:t>마스터 제목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E52F8BFD-083B-4AAA-90DD-9B0FF44BF10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85239" y="3166110"/>
            <a:ext cx="4489523" cy="2766060"/>
          </a:xfrm>
        </p:spPr>
        <p:txBody>
          <a:bodyPr>
            <a:normAutofit/>
          </a:bodyPr>
          <a:lstStyle>
            <a:lvl1pPr>
              <a:defRPr sz="2250">
                <a:latin typeface="Century Gothic" panose="020B0502020202020204" pitchFamily="34" charset="0"/>
              </a:defRPr>
            </a:lvl1pPr>
            <a:lvl2pPr>
              <a:defRPr sz="1875">
                <a:latin typeface="Century Gothic" panose="020B0502020202020204" pitchFamily="34" charset="0"/>
              </a:defRPr>
            </a:lvl2pPr>
            <a:lvl3pPr>
              <a:defRPr sz="1688">
                <a:latin typeface="Century Gothic" panose="020B0502020202020204" pitchFamily="34" charset="0"/>
              </a:defRPr>
            </a:lvl3pPr>
            <a:lvl4pPr marL="1371642" indent="0">
              <a:buNone/>
              <a:defRPr sz="1688">
                <a:latin typeface="Century Gothic" panose="020B0502020202020204" pitchFamily="34" charset="0"/>
              </a:defRPr>
            </a:lvl4pPr>
            <a:lvl5pPr marL="1828857" indent="0">
              <a:buNone/>
              <a:defRPr sz="1688">
                <a:latin typeface="Century Gothic" panose="020B0502020202020204" pitchFamily="34" charset="0"/>
              </a:defRPr>
            </a:lvl5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</a:t>
            </a:r>
            <a:r>
              <a:rPr lang="ko-KR" altLang="en-US" dirty="0" smtClean="0"/>
              <a:t>수준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9833" y="4463739"/>
            <a:ext cx="2254251" cy="164665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341" y="4463739"/>
            <a:ext cx="2254251" cy="164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818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38735" y="4773874"/>
            <a:ext cx="9936028" cy="895218"/>
          </a:xfrm>
          <a:solidFill>
            <a:schemeClr val="bg1">
              <a:lumMod val="95000"/>
              <a:alpha val="65000"/>
            </a:schemeClr>
          </a:solidFill>
        </p:spPr>
        <p:txBody>
          <a:bodyPr wrap="square" lIns="108000" tIns="108000" rIns="108000" bIns="108000">
            <a:spAutoFit/>
          </a:bodyPr>
          <a:lstStyle>
            <a:lvl1pPr>
              <a:defRPr>
                <a:latin typeface="바탕체" panose="02030609000101010101" pitchFamily="17" charset="-127"/>
                <a:ea typeface="바탕체" panose="02030609000101010101" pitchFamily="17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393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2"/>
          <p:cNvSpPr>
            <a:spLocks noGrp="1"/>
          </p:cNvSpPr>
          <p:nvPr>
            <p:ph idx="10"/>
          </p:nvPr>
        </p:nvSpPr>
        <p:spPr>
          <a:xfrm>
            <a:off x="527051" y="827187"/>
            <a:ext cx="11137896" cy="5620594"/>
          </a:xfr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>
                <a:latin typeface="Century Gothic" panose="020B0502020202020204" pitchFamily="34" charset="0"/>
              </a:defRPr>
            </a:lvl1pPr>
            <a:lvl2pPr marL="742950" indent="-285750">
              <a:buFont typeface="Wingdings" panose="05000000000000000000" pitchFamily="2" charset="2"/>
              <a:buChar char="§"/>
              <a:defRPr sz="1800">
                <a:latin typeface="Century Gothic" panose="020B0502020202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1800">
                <a:latin typeface="Century Gothic" panose="020B0502020202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600">
                <a:latin typeface="Century Gothic" panose="020B0502020202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600">
                <a:latin typeface="Century Gothic" panose="020B0502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3A5470BD-40AA-4ED2-BA67-D93A12496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051" y="307508"/>
            <a:ext cx="11137896" cy="457196"/>
          </a:xfrm>
        </p:spPr>
        <p:txBody>
          <a:bodyPr>
            <a:noAutofit/>
          </a:bodyPr>
          <a:lstStyle>
            <a:lvl1pPr algn="l">
              <a:defRPr sz="2400" b="0" cap="none" baseline="0"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4" name="직선 연결선 13"/>
          <p:cNvCxnSpPr/>
          <p:nvPr userDrawn="1"/>
        </p:nvCxnSpPr>
        <p:spPr>
          <a:xfrm flipV="1">
            <a:off x="527051" y="764704"/>
            <a:ext cx="11137896" cy="47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74763" y="6448252"/>
            <a:ext cx="1069909" cy="365125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2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fld id="{9085FD98-BA4B-4537-9251-5519BF5328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95838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A5470BD-40AA-4ED2-BA67-D93A12496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051" y="307508"/>
            <a:ext cx="11137896" cy="457196"/>
          </a:xfrm>
        </p:spPr>
        <p:txBody>
          <a:bodyPr/>
          <a:lstStyle>
            <a:lvl1pPr>
              <a:defRPr b="0" cap="none" baseline="0"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14" name="직선 연결선 13"/>
          <p:cNvCxnSpPr/>
          <p:nvPr userDrawn="1"/>
        </p:nvCxnSpPr>
        <p:spPr>
          <a:xfrm flipV="1">
            <a:off x="527051" y="764704"/>
            <a:ext cx="11137896" cy="47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74763" y="6448252"/>
            <a:ext cx="1069909" cy="365125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2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fld id="{9085FD98-BA4B-4537-9251-5519BF53286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4130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>
          <a:xfrm>
            <a:off x="11074763" y="6448252"/>
            <a:ext cx="1069909" cy="365125"/>
          </a:xfrm>
        </p:spPr>
        <p:txBody>
          <a:bodyPr/>
          <a:lstStyle/>
          <a:p>
            <a:fld id="{9085FD98-BA4B-4537-9251-5519BF532862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61000">
                <a:schemeClr val="bg1">
                  <a:alpha val="40000"/>
                </a:schemeClr>
              </a:gs>
            </a:gsLst>
            <a:lin ang="5400000" scaled="1"/>
            <a:tileRect/>
          </a:gradFill>
          <a:ln w="19050" cap="sq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ko-KR" altLang="en-US" sz="1800" dirty="0">
              <a:latin typeface="Century Gothic" panose="020B0502020202020204" pitchFamily="34" charset="0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868365"/>
            <a:ext cx="10972800" cy="5257799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rtlCol="0" anchor="ctr"/>
          <a:lstStyle>
            <a:lvl1pPr algn="l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rtlCol="0" anchor="ctr"/>
          <a:lstStyle>
            <a:lvl1pPr algn="ct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74763" y="6448252"/>
            <a:ext cx="1069909" cy="365125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fld id="{9085FD98-BA4B-4537-9251-5519BF532862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593727"/>
          </a:xfrm>
          <a:prstGeom prst="rect">
            <a:avLst/>
          </a:prstGeom>
        </p:spPr>
        <p:txBody>
          <a:bodyPr vert="horz" rtlCol="0" anchor="ctr">
            <a:noAutofit/>
            <a:scene3d>
              <a:camera prst="orthographicFront" fov="0">
                <a:rot lat="0" lon="0" rev="0"/>
              </a:camera>
              <a:lightRig rig="glow" dir="t">
                <a:rot lat="0" lon="0" rev="4500000"/>
              </a:lightRig>
            </a:scene3d>
            <a:sp3d prstMaterial="matte">
              <a:contourClr>
                <a:schemeClr val="accent1">
                  <a:alpha val="95000"/>
                </a:schemeClr>
              </a:contourClr>
            </a:sp3d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9" name="바닥글 개체 틀 4">
            <a:extLst>
              <a:ext uri="{FF2B5EF4-FFF2-40B4-BE49-F238E27FC236}">
                <a16:creationId xmlns:a16="http://schemas.microsoft.com/office/drawing/2014/main" id="{39AC7EFE-0311-49BA-B67C-73761A3CA2E9}"/>
              </a:ext>
            </a:extLst>
          </p:cNvPr>
          <p:cNvSpPr txBox="1">
            <a:spLocks/>
          </p:cNvSpPr>
          <p:nvPr userDrawn="1"/>
        </p:nvSpPr>
        <p:spPr>
          <a:xfrm>
            <a:off x="1811524" y="6574797"/>
            <a:ext cx="85689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Prof. Youngsup Kim, </a:t>
            </a:r>
            <a:r>
              <a:rPr lang="en-US" altLang="ko-KR" sz="1200" b="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idebtor@gmail.com, CSEE Dept., Grace School Rm204,</a:t>
            </a:r>
            <a:r>
              <a:rPr lang="en-US" altLang="ko-KR" sz="1200" b="0" i="1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altLang="ko-KR" sz="1200" b="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Handong Global University</a:t>
            </a:r>
            <a:endParaRPr lang="ko-KR" altLang="en-US" sz="1200" b="0" i="1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03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latinLnBrk="1" hangingPunct="1">
        <a:spcBef>
          <a:spcPct val="0"/>
        </a:spcBef>
        <a:buNone/>
        <a:defRPr kumimoji="0" sz="2400" b="0" kern="1200" spc="50" dirty="0" smtClean="0">
          <a:ln>
            <a:noFill/>
            <a:prstDash val="solid"/>
          </a:ln>
          <a:gradFill flip="none" rotWithShape="1">
            <a:gsLst>
              <a:gs pos="0">
                <a:schemeClr val="tx2"/>
              </a:gs>
              <a:gs pos="26000">
                <a:schemeClr val="tx2"/>
              </a:gs>
              <a:gs pos="41000">
                <a:schemeClr val="tx2">
                  <a:shade val="90000"/>
                </a:schemeClr>
              </a:gs>
              <a:gs pos="67000">
                <a:schemeClr val="tx2">
                  <a:shade val="50000"/>
                </a:schemeClr>
              </a:gs>
              <a:gs pos="95000">
                <a:schemeClr val="tx2"/>
              </a:gs>
            </a:gsLst>
            <a:lin ang="5400000" scaled="1"/>
            <a:tileRect/>
          </a:gradFill>
          <a:effectLst/>
          <a:latin typeface="Century Gothic" panose="020B0502020202020204" pitchFamily="34" charset="0"/>
          <a:ea typeface="+mj-ea"/>
          <a:cs typeface="+mj-cs"/>
        </a:defRPr>
      </a:lvl1pPr>
      <a:lvl2pPr eaLnBrk="1" latinLnBrk="1" hangingPunct="1">
        <a:defRPr kumimoji="0">
          <a:solidFill>
            <a:schemeClr val="tx2"/>
          </a:solidFill>
        </a:defRPr>
      </a:lvl2pPr>
      <a:lvl3pPr eaLnBrk="1" latinLnBrk="1" hangingPunct="1">
        <a:defRPr kumimoji="0">
          <a:solidFill>
            <a:schemeClr val="tx2"/>
          </a:solidFill>
        </a:defRPr>
      </a:lvl3pPr>
      <a:lvl4pPr eaLnBrk="1" latinLnBrk="1" hangingPunct="1">
        <a:defRPr kumimoji="0">
          <a:solidFill>
            <a:schemeClr val="tx2"/>
          </a:solidFill>
        </a:defRPr>
      </a:lvl4pPr>
      <a:lvl5pPr eaLnBrk="1" latinLnBrk="1" hangingPunct="1">
        <a:defRPr kumimoji="0">
          <a:solidFill>
            <a:schemeClr val="tx2"/>
          </a:solidFill>
        </a:defRPr>
      </a:lvl5pPr>
      <a:lvl6pPr eaLnBrk="1" latinLnBrk="1" hangingPunct="1">
        <a:defRPr kumimoji="0">
          <a:solidFill>
            <a:schemeClr val="tx2"/>
          </a:solidFill>
        </a:defRPr>
      </a:lvl6pPr>
      <a:lvl7pPr eaLnBrk="1" latinLnBrk="1" hangingPunct="1">
        <a:defRPr kumimoji="0">
          <a:solidFill>
            <a:schemeClr val="tx2"/>
          </a:solidFill>
        </a:defRPr>
      </a:lvl7pPr>
      <a:lvl8pPr eaLnBrk="1" latinLnBrk="1" hangingPunct="1">
        <a:defRPr kumimoji="0">
          <a:solidFill>
            <a:schemeClr val="tx2"/>
          </a:solidFill>
        </a:defRPr>
      </a:lvl8pPr>
      <a:lvl9pPr eaLnBrk="1" latinLnBrk="1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eaLnBrk="1" latinLnBrk="1" hangingPunct="1">
        <a:spcBef>
          <a:spcPct val="20000"/>
        </a:spcBef>
        <a:buClr>
          <a:schemeClr val="accent2"/>
        </a:buClr>
        <a:buFont typeface="Wingdings" panose="05000000000000000000" pitchFamily="2" charset="2"/>
        <a:buChar char="§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latinLnBrk="1" hangingPunct="1">
        <a:spcBef>
          <a:spcPct val="20000"/>
        </a:spcBef>
        <a:buClr>
          <a:schemeClr val="accent3"/>
        </a:buClr>
        <a:buSzPct val="85000"/>
        <a:buFont typeface="Wingdings" panose="05000000000000000000" pitchFamily="2" charset="2"/>
        <a:buChar char="§"/>
        <a:defRPr kumimoji="0"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rtl="0" eaLnBrk="1" latinLnBrk="1" hangingPunct="1">
        <a:spcBef>
          <a:spcPct val="20000"/>
        </a:spcBef>
        <a:buClr>
          <a:schemeClr val="accent4"/>
        </a:buClr>
        <a:buSzPct val="80000"/>
        <a:buFont typeface="Wingdings" panose="05000000000000000000" pitchFamily="2" charset="2"/>
        <a:buChar char="§"/>
        <a:defRPr kumimoji="0"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rtl="0" eaLnBrk="1" latinLnBrk="1" hangingPunct="1">
        <a:spcBef>
          <a:spcPct val="20000"/>
        </a:spcBef>
        <a:buClr>
          <a:schemeClr val="accent5"/>
        </a:buClr>
        <a:buSzPct val="75000"/>
        <a:buFont typeface="Wingdings" panose="05000000000000000000" pitchFamily="2" charset="2"/>
        <a:buChar char="§"/>
        <a:defRPr kumimoji="0"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rtl="0" eaLnBrk="1" latinLnBrk="1" hangingPunct="1">
        <a:spcBef>
          <a:spcPct val="20000"/>
        </a:spcBef>
        <a:buClr>
          <a:schemeClr val="accent6"/>
        </a:buClr>
        <a:buSzPct val="70000"/>
        <a:buFont typeface="Wingdings" panose="05000000000000000000" pitchFamily="2" charset="2"/>
        <a:buChar char="§"/>
        <a:defRPr kumimoji="0" sz="16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rtl="0" eaLnBrk="1" latinLnBrk="1" hangingPunct="1">
        <a:spcBef>
          <a:spcPct val="20000"/>
        </a:spcBef>
        <a:buClr>
          <a:schemeClr val="tx2"/>
        </a:buClr>
        <a:buSzPct val="60000"/>
        <a:buFont typeface="Wingdings"/>
        <a:buChar char="u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1" hangingPunct="1">
        <a:spcBef>
          <a:spcPct val="20000"/>
        </a:spcBef>
        <a:buClr>
          <a:schemeClr val="accent1"/>
        </a:buClr>
        <a:buSzPct val="60000"/>
        <a:buFont typeface="Wingdings"/>
        <a:buChar char="u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1" hangingPunct="1">
        <a:spcBef>
          <a:spcPct val="20000"/>
        </a:spcBef>
        <a:buClr>
          <a:schemeClr val="accent2"/>
        </a:buClr>
        <a:buSzPct val="55000"/>
        <a:buFont typeface="Wingdings"/>
        <a:buChar char="u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1" hangingPunct="1">
        <a:spcBef>
          <a:spcPct val="20000"/>
        </a:spcBef>
        <a:buClr>
          <a:schemeClr val="accent3"/>
        </a:buClr>
        <a:buSzPct val="50000"/>
        <a:buFont typeface="Wingdings"/>
        <a:buChar char="u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pJfq-o5nZQ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951984" y="2120566"/>
            <a:ext cx="5343409" cy="934383"/>
          </a:xfrm>
        </p:spPr>
        <p:txBody>
          <a:bodyPr>
            <a:normAutofit/>
          </a:bodyPr>
          <a:lstStyle/>
          <a:p>
            <a:pPr algn="l"/>
            <a:r>
              <a:rPr lang="en-US" altLang="ko-KR" dirty="0">
                <a:solidFill>
                  <a:schemeClr val="tx1"/>
                </a:solidFill>
              </a:rPr>
              <a:t>Data Structures</a:t>
            </a:r>
            <a:br>
              <a:rPr lang="en-US" altLang="ko-KR" dirty="0">
                <a:solidFill>
                  <a:schemeClr val="tx1"/>
                </a:solidFill>
              </a:rPr>
            </a:br>
            <a:r>
              <a:rPr lang="en-US" altLang="ko-KR" dirty="0">
                <a:solidFill>
                  <a:schemeClr val="tx1"/>
                </a:solidFill>
              </a:rPr>
              <a:t>Chapter </a:t>
            </a:r>
            <a:r>
              <a:rPr lang="en-US" altLang="ko-KR" dirty="0" smtClean="0">
                <a:solidFill>
                  <a:schemeClr val="tx1"/>
                </a:solidFill>
              </a:rPr>
              <a:t>7: Graph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3"/>
          </p:nvPr>
        </p:nvSpPr>
        <p:spPr>
          <a:xfrm>
            <a:off x="5951984" y="3166110"/>
            <a:ext cx="5343409" cy="35032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ko-KR" dirty="0" smtClean="0"/>
              <a:t>Introduction </a:t>
            </a:r>
          </a:p>
          <a:p>
            <a:pPr lvl="1"/>
            <a:r>
              <a:rPr lang="en-US" altLang="ko-KR" b="1" dirty="0" smtClean="0"/>
              <a:t>Terminology, Representation, ADT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 smtClean="0"/>
              <a:t>Basic Operations</a:t>
            </a:r>
          </a:p>
          <a:p>
            <a:pPr lvl="1"/>
            <a:r>
              <a:rPr lang="en-US" altLang="ko-KR" dirty="0" smtClean="0"/>
              <a:t>DFS, </a:t>
            </a:r>
            <a:r>
              <a:rPr lang="en-US" altLang="ko-KR" dirty="0"/>
              <a:t>CC, BFS</a:t>
            </a:r>
            <a:r>
              <a:rPr lang="en-US" altLang="ko-KR" dirty="0" smtClean="0"/>
              <a:t>, Processing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 smtClean="0"/>
              <a:t>Digraph</a:t>
            </a:r>
            <a:r>
              <a:rPr lang="en-US" altLang="ko-KR" dirty="0"/>
              <a:t> </a:t>
            </a:r>
            <a:r>
              <a:rPr lang="en-US" altLang="ko-KR" dirty="0" smtClean="0"/>
              <a:t>and Applications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 smtClean="0"/>
              <a:t>Minimum Spanning Tree(MST)</a:t>
            </a:r>
          </a:p>
        </p:txBody>
      </p:sp>
    </p:spTree>
    <p:extLst>
      <p:ext uri="{BB962C8B-B14F-4D97-AF65-F5344CB8AC3E}">
        <p14:creationId xmlns:p14="http://schemas.microsoft.com/office/powerpoint/2010/main" val="137695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altLang="ko-KR" b="1" dirty="0">
                <a:solidFill>
                  <a:srgbClr val="004081"/>
                </a:solidFill>
              </a:rPr>
              <a:t>Path:   </a:t>
            </a:r>
            <a:r>
              <a:rPr lang="en-US" altLang="ko-KR" dirty="0">
                <a:solidFill>
                  <a:srgbClr val="000000"/>
                </a:solidFill>
              </a:rPr>
              <a:t>Sequence of vertices connected by edges.</a:t>
            </a:r>
          </a:p>
          <a:p>
            <a:r>
              <a:rPr lang="en-US" altLang="ko-KR" b="1" dirty="0">
                <a:solidFill>
                  <a:srgbClr val="004081"/>
                </a:solidFill>
              </a:rPr>
              <a:t>Cycle:  </a:t>
            </a:r>
            <a:r>
              <a:rPr lang="en-US" altLang="ko-KR" dirty="0">
                <a:solidFill>
                  <a:srgbClr val="000000"/>
                </a:solidFill>
              </a:rPr>
              <a:t>Path whose first and last vertices are the same.</a:t>
            </a:r>
            <a:endParaRPr lang="ko-KR" altLang="en-US" dirty="0"/>
          </a:p>
          <a:p>
            <a:r>
              <a:rPr lang="en-US" altLang="ko-KR" dirty="0">
                <a:solidFill>
                  <a:srgbClr val="000000"/>
                </a:solidFill>
              </a:rPr>
              <a:t>Two vertices are </a:t>
            </a:r>
            <a:r>
              <a:rPr lang="en-US" altLang="ko-KR" dirty="0">
                <a:solidFill>
                  <a:srgbClr val="C00000"/>
                </a:solidFill>
              </a:rPr>
              <a:t>connected</a:t>
            </a:r>
            <a:r>
              <a:rPr lang="en-US" altLang="ko-KR" dirty="0">
                <a:solidFill>
                  <a:srgbClr val="000000"/>
                </a:solidFill>
              </a:rPr>
              <a:t> if there is a path between them.</a:t>
            </a:r>
            <a:endParaRPr lang="ko-KR" altLang="en-US" dirty="0">
              <a:solidFill>
                <a:srgbClr val="000000"/>
              </a:solidFill>
            </a:endParaRPr>
          </a:p>
          <a:p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</a:rPr>
              <a:t>Cycle </a:t>
            </a:r>
            <a:r>
              <a:rPr lang="en-US" altLang="ko-KR" dirty="0"/>
              <a:t>		Is there a cycle in the graph?</a:t>
            </a:r>
          </a:p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</a:rPr>
              <a:t>Euler path </a:t>
            </a:r>
            <a:r>
              <a:rPr lang="en-US" altLang="ko-KR" dirty="0"/>
              <a:t>	             Is there a path that uses each </a:t>
            </a:r>
            <a:r>
              <a:rPr lang="en-US" altLang="ko-KR" dirty="0">
                <a:solidFill>
                  <a:srgbClr val="C00000"/>
                </a:solidFill>
              </a:rPr>
              <a:t>edge</a:t>
            </a:r>
            <a:r>
              <a:rPr lang="en-US" altLang="ko-KR" dirty="0"/>
              <a:t> exactly once?</a:t>
            </a:r>
          </a:p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</a:rPr>
              <a:t>Hamilton cycle </a:t>
            </a:r>
            <a:r>
              <a:rPr lang="en-US" altLang="ko-KR" dirty="0"/>
              <a:t>	Is there a cycle that uses each </a:t>
            </a:r>
            <a:r>
              <a:rPr lang="en-US" altLang="ko-KR" dirty="0">
                <a:solidFill>
                  <a:srgbClr val="C00000"/>
                </a:solidFill>
              </a:rPr>
              <a:t>vertex</a:t>
            </a:r>
            <a:r>
              <a:rPr lang="en-US" altLang="ko-KR" dirty="0"/>
              <a:t> exactly once?</a:t>
            </a:r>
            <a:endParaRPr lang="ko-KR" altLang="en-US" dirty="0"/>
          </a:p>
          <a:p>
            <a:endParaRPr lang="en-US" altLang="ko-KR" dirty="0"/>
          </a:p>
          <a:p>
            <a:r>
              <a:rPr lang="en-US" altLang="ko-KR" b="1" dirty="0"/>
              <a:t>Connectivity 	</a:t>
            </a:r>
            <a:r>
              <a:rPr lang="en-US" altLang="ko-KR" dirty="0"/>
              <a:t>Is there a way to connect all of the vertices?</a:t>
            </a:r>
          </a:p>
          <a:p>
            <a:r>
              <a:rPr lang="en-US" altLang="ko-KR" b="1" dirty="0"/>
              <a:t>MST </a:t>
            </a:r>
            <a:r>
              <a:rPr lang="en-US" altLang="ko-KR" dirty="0"/>
              <a:t>		</a:t>
            </a:r>
            <a:r>
              <a:rPr lang="en-US" altLang="ko-KR" dirty="0" smtClean="0"/>
              <a:t>             What </a:t>
            </a:r>
            <a:r>
              <a:rPr lang="en-US" altLang="ko-KR" dirty="0"/>
              <a:t>is the best way to connect all of the vertices?</a:t>
            </a:r>
          </a:p>
          <a:p>
            <a:r>
              <a:rPr lang="en-US" altLang="ko-KR" b="1" dirty="0" err="1" smtClean="0"/>
              <a:t>BiConnectivity</a:t>
            </a:r>
            <a:r>
              <a:rPr lang="en-US" altLang="ko-KR" b="1" dirty="0" smtClean="0"/>
              <a:t>         </a:t>
            </a:r>
            <a:r>
              <a:rPr lang="en-US" altLang="ko-KR" dirty="0"/>
              <a:t>Is there a vertex whose removal disconnects the graph?</a:t>
            </a:r>
          </a:p>
          <a:p>
            <a:endParaRPr lang="en-US" altLang="ko-KR" dirty="0" smtClean="0"/>
          </a:p>
          <a:p>
            <a:r>
              <a:rPr lang="en-US" altLang="ko-KR" b="1" dirty="0"/>
              <a:t>Planarity 	</a:t>
            </a:r>
            <a:r>
              <a:rPr lang="en-US" altLang="ko-KR" b="1" dirty="0" smtClean="0"/>
              <a:t>             </a:t>
            </a:r>
            <a:r>
              <a:rPr lang="en-US" altLang="ko-KR" dirty="0" smtClean="0"/>
              <a:t>Can </a:t>
            </a:r>
            <a:r>
              <a:rPr lang="en-US" altLang="ko-KR" dirty="0"/>
              <a:t>you draw the graph in the plane with no crossing edges</a:t>
            </a:r>
          </a:p>
          <a:p>
            <a:r>
              <a:rPr lang="en-US" altLang="ko-KR" b="1" dirty="0"/>
              <a:t>Graph isomorphism </a:t>
            </a:r>
            <a:r>
              <a:rPr lang="en-US" altLang="ko-KR" dirty="0"/>
              <a:t>Do two adjacency lists represent the same graph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r>
              <a:rPr lang="en-US" altLang="ko-KR" b="1" dirty="0">
                <a:solidFill>
                  <a:srgbClr val="C00000"/>
                </a:solidFill>
              </a:rPr>
              <a:t>Challenge	</a:t>
            </a:r>
            <a:r>
              <a:rPr lang="en-US" altLang="ko-KR" dirty="0"/>
              <a:t>Which of these problems are easy? difficult? intractable</a:t>
            </a:r>
            <a:r>
              <a:rPr lang="en-US" altLang="ko-KR" dirty="0" smtClean="0"/>
              <a:t>?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</a:t>
            </a:r>
            <a:r>
              <a:rPr lang="en-US" altLang="ko-KR" dirty="0" smtClean="0"/>
              <a:t>Terminology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838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accent3">
                    <a:lumMod val="50000"/>
                  </a:schemeClr>
                </a:solidFill>
              </a:rPr>
              <a:t>Graph drawing. </a:t>
            </a:r>
            <a:r>
              <a:rPr lang="en-US" altLang="ko-KR" dirty="0"/>
              <a:t>Provides intuition about the structure of the graph.</a:t>
            </a: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</a:t>
            </a:r>
            <a:r>
              <a:rPr lang="en-US" altLang="ko-KR" dirty="0" smtClean="0"/>
              <a:t>Representation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3922682" y="5286484"/>
            <a:ext cx="3411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C00000"/>
                </a:solidFill>
              </a:rPr>
              <a:t>two drawings of the same graph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grpSp>
        <p:nvGrpSpPr>
          <p:cNvPr id="106" name="그룹 105"/>
          <p:cNvGrpSpPr/>
          <p:nvPr/>
        </p:nvGrpSpPr>
        <p:grpSpPr>
          <a:xfrm>
            <a:off x="1631504" y="2201045"/>
            <a:ext cx="1841900" cy="2166557"/>
            <a:chOff x="1631504" y="2201045"/>
            <a:chExt cx="1841900" cy="2166557"/>
          </a:xfrm>
        </p:grpSpPr>
        <p:sp>
          <p:nvSpPr>
            <p:cNvPr id="7" name="타원 6"/>
            <p:cNvSpPr/>
            <p:nvPr/>
          </p:nvSpPr>
          <p:spPr>
            <a:xfrm>
              <a:off x="2476792" y="2881295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955792" y="288194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3099620" y="255700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6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631504" y="2201045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1631504" y="399381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5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1955792" y="343487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3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타원 15"/>
            <p:cNvSpPr/>
            <p:nvPr/>
          </p:nvSpPr>
          <p:spPr>
            <a:xfrm>
              <a:off x="2482901" y="380594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4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9" name="직선 연결선 48"/>
            <p:cNvCxnSpPr>
              <a:stCxn id="11" idx="4"/>
              <a:endCxn id="12" idx="0"/>
            </p:cNvCxnSpPr>
            <p:nvPr/>
          </p:nvCxnSpPr>
          <p:spPr>
            <a:xfrm>
              <a:off x="1818396" y="2574828"/>
              <a:ext cx="0" cy="141899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>
              <a:stCxn id="11" idx="5"/>
              <a:endCxn id="7" idx="1"/>
            </p:cNvCxnSpPr>
            <p:nvPr/>
          </p:nvCxnSpPr>
          <p:spPr>
            <a:xfrm>
              <a:off x="1950549" y="2520089"/>
              <a:ext cx="580982" cy="41594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/>
            <p:cNvCxnSpPr>
              <a:stCxn id="11" idx="5"/>
              <a:endCxn id="8" idx="0"/>
            </p:cNvCxnSpPr>
            <p:nvPr/>
          </p:nvCxnSpPr>
          <p:spPr>
            <a:xfrm>
              <a:off x="1950549" y="2520089"/>
              <a:ext cx="192135" cy="3618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>
              <a:stCxn id="10" idx="2"/>
              <a:endCxn id="11" idx="6"/>
            </p:cNvCxnSpPr>
            <p:nvPr/>
          </p:nvCxnSpPr>
          <p:spPr>
            <a:xfrm flipH="1" flipV="1">
              <a:off x="2005288" y="2387937"/>
              <a:ext cx="1094332" cy="3559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/>
            <p:cNvCxnSpPr>
              <a:stCxn id="10" idx="3"/>
              <a:endCxn id="16" idx="7"/>
            </p:cNvCxnSpPr>
            <p:nvPr/>
          </p:nvCxnSpPr>
          <p:spPr>
            <a:xfrm flipH="1">
              <a:off x="2801946" y="2876053"/>
              <a:ext cx="352413" cy="9846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/>
            <p:cNvCxnSpPr>
              <a:stCxn id="16" idx="2"/>
              <a:endCxn id="12" idx="6"/>
            </p:cNvCxnSpPr>
            <p:nvPr/>
          </p:nvCxnSpPr>
          <p:spPr>
            <a:xfrm flipH="1">
              <a:off x="2005288" y="3992840"/>
              <a:ext cx="477613" cy="18787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/>
            <p:cNvCxnSpPr>
              <a:stCxn id="15" idx="4"/>
              <a:endCxn id="12" idx="7"/>
            </p:cNvCxnSpPr>
            <p:nvPr/>
          </p:nvCxnSpPr>
          <p:spPr>
            <a:xfrm flipH="1">
              <a:off x="1950549" y="3808661"/>
              <a:ext cx="192135" cy="2398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/>
            <p:cNvCxnSpPr>
              <a:stCxn id="15" idx="5"/>
              <a:endCxn id="16" idx="1"/>
            </p:cNvCxnSpPr>
            <p:nvPr/>
          </p:nvCxnSpPr>
          <p:spPr>
            <a:xfrm>
              <a:off x="2274837" y="3753922"/>
              <a:ext cx="262803" cy="10676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그룹 107"/>
          <p:cNvGrpSpPr/>
          <p:nvPr/>
        </p:nvGrpSpPr>
        <p:grpSpPr>
          <a:xfrm>
            <a:off x="3609287" y="2555497"/>
            <a:ext cx="1092780" cy="379172"/>
            <a:chOff x="3828580" y="2555692"/>
            <a:chExt cx="1092780" cy="379172"/>
          </a:xfrm>
        </p:grpSpPr>
        <p:sp>
          <p:nvSpPr>
            <p:cNvPr id="9" name="타원 8"/>
            <p:cNvSpPr/>
            <p:nvPr/>
          </p:nvSpPr>
          <p:spPr>
            <a:xfrm>
              <a:off x="3828580" y="2555692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7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4547576" y="2561081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8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직선 연결선 85"/>
            <p:cNvCxnSpPr>
              <a:stCxn id="13" idx="2"/>
              <a:endCxn id="9" idx="6"/>
            </p:cNvCxnSpPr>
            <p:nvPr/>
          </p:nvCxnSpPr>
          <p:spPr>
            <a:xfrm flipH="1" flipV="1">
              <a:off x="4202364" y="2742584"/>
              <a:ext cx="345212" cy="538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그룹 106"/>
          <p:cNvGrpSpPr/>
          <p:nvPr/>
        </p:nvGrpSpPr>
        <p:grpSpPr>
          <a:xfrm>
            <a:off x="3609286" y="3284789"/>
            <a:ext cx="1092780" cy="1082618"/>
            <a:chOff x="3828579" y="3284984"/>
            <a:chExt cx="1092780" cy="1082618"/>
          </a:xfrm>
        </p:grpSpPr>
        <p:sp>
          <p:nvSpPr>
            <p:cNvPr id="14" name="타원 13"/>
            <p:cNvSpPr/>
            <p:nvPr/>
          </p:nvSpPr>
          <p:spPr>
            <a:xfrm>
              <a:off x="3828579" y="399381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3828579" y="3287482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9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6" name="타원 45"/>
            <p:cNvSpPr/>
            <p:nvPr/>
          </p:nvSpPr>
          <p:spPr>
            <a:xfrm>
              <a:off x="4547575" y="3284984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7" name="타원 46"/>
            <p:cNvSpPr/>
            <p:nvPr/>
          </p:nvSpPr>
          <p:spPr>
            <a:xfrm>
              <a:off x="4547574" y="3991321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</a:rPr>
                <a:t>12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9" name="직선 연결선 88"/>
            <p:cNvCxnSpPr>
              <a:stCxn id="46" idx="2"/>
              <a:endCxn id="17" idx="6"/>
            </p:cNvCxnSpPr>
            <p:nvPr/>
          </p:nvCxnSpPr>
          <p:spPr>
            <a:xfrm flipH="1">
              <a:off x="4202363" y="3471876"/>
              <a:ext cx="345212" cy="24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연결선 91"/>
            <p:cNvCxnSpPr>
              <a:stCxn id="47" idx="1"/>
              <a:endCxn id="17" idx="5"/>
            </p:cNvCxnSpPr>
            <p:nvPr/>
          </p:nvCxnSpPr>
          <p:spPr>
            <a:xfrm flipH="1" flipV="1">
              <a:off x="4147624" y="3606526"/>
              <a:ext cx="454689" cy="4395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/>
            <p:cNvCxnSpPr>
              <a:stCxn id="47" idx="2"/>
              <a:endCxn id="14" idx="6"/>
            </p:cNvCxnSpPr>
            <p:nvPr/>
          </p:nvCxnSpPr>
          <p:spPr>
            <a:xfrm flipH="1">
              <a:off x="4202363" y="4178213"/>
              <a:ext cx="345211" cy="24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연결선 97"/>
            <p:cNvCxnSpPr>
              <a:stCxn id="17" idx="4"/>
              <a:endCxn id="14" idx="0"/>
            </p:cNvCxnSpPr>
            <p:nvPr/>
          </p:nvCxnSpPr>
          <p:spPr>
            <a:xfrm>
              <a:off x="4015471" y="3661265"/>
              <a:ext cx="0" cy="3325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0" name="타원 109"/>
          <p:cNvSpPr/>
          <p:nvPr/>
        </p:nvSpPr>
        <p:spPr>
          <a:xfrm>
            <a:off x="7072966" y="4363586"/>
            <a:ext cx="373784" cy="373783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1" name="타원 110"/>
          <p:cNvSpPr/>
          <p:nvPr/>
        </p:nvSpPr>
        <p:spPr>
          <a:xfrm>
            <a:off x="8164284" y="3926030"/>
            <a:ext cx="373784" cy="373783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2" name="타원 111"/>
          <p:cNvSpPr/>
          <p:nvPr/>
        </p:nvSpPr>
        <p:spPr>
          <a:xfrm>
            <a:off x="9322616" y="2701031"/>
            <a:ext cx="373784" cy="373783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4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3" name="타원 112"/>
          <p:cNvSpPr/>
          <p:nvPr/>
        </p:nvSpPr>
        <p:spPr>
          <a:xfrm>
            <a:off x="7654737" y="2486984"/>
            <a:ext cx="373784" cy="373783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5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4" name="타원 113"/>
          <p:cNvSpPr/>
          <p:nvPr/>
        </p:nvSpPr>
        <p:spPr>
          <a:xfrm>
            <a:off x="7644583" y="4363586"/>
            <a:ext cx="373784" cy="373783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5" name="타원 114"/>
          <p:cNvSpPr/>
          <p:nvPr/>
        </p:nvSpPr>
        <p:spPr>
          <a:xfrm>
            <a:off x="8594198" y="2178920"/>
            <a:ext cx="373784" cy="373783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16" name="타원 115"/>
          <p:cNvSpPr/>
          <p:nvPr/>
        </p:nvSpPr>
        <p:spPr>
          <a:xfrm>
            <a:off x="9322616" y="4363585"/>
            <a:ext cx="373784" cy="373783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6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직선 연결선 116"/>
          <p:cNvCxnSpPr>
            <a:stCxn id="113" idx="4"/>
            <a:endCxn id="114" idx="0"/>
          </p:cNvCxnSpPr>
          <p:nvPr/>
        </p:nvCxnSpPr>
        <p:spPr>
          <a:xfrm flipH="1">
            <a:off x="7831475" y="2860767"/>
            <a:ext cx="10154" cy="15028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/>
          <p:cNvCxnSpPr>
            <a:stCxn id="114" idx="2"/>
            <a:endCxn id="110" idx="6"/>
          </p:cNvCxnSpPr>
          <p:nvPr/>
        </p:nvCxnSpPr>
        <p:spPr>
          <a:xfrm flipH="1">
            <a:off x="7446750" y="4550478"/>
            <a:ext cx="19783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>
            <a:stCxn id="114" idx="7"/>
            <a:endCxn id="111" idx="3"/>
          </p:cNvCxnSpPr>
          <p:nvPr/>
        </p:nvCxnSpPr>
        <p:spPr>
          <a:xfrm flipV="1">
            <a:off x="7963628" y="4245074"/>
            <a:ext cx="255395" cy="17325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/>
          <p:cNvCxnSpPr>
            <a:stCxn id="112" idx="2"/>
            <a:endCxn id="113" idx="6"/>
          </p:cNvCxnSpPr>
          <p:nvPr/>
        </p:nvCxnSpPr>
        <p:spPr>
          <a:xfrm flipH="1" flipV="1">
            <a:off x="8028521" y="2673876"/>
            <a:ext cx="1294095" cy="21404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>
            <a:stCxn id="112" idx="4"/>
            <a:endCxn id="116" idx="0"/>
          </p:cNvCxnSpPr>
          <p:nvPr/>
        </p:nvCxnSpPr>
        <p:spPr>
          <a:xfrm>
            <a:off x="9509508" y="3074814"/>
            <a:ext cx="0" cy="12887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연결선 121"/>
          <p:cNvCxnSpPr>
            <a:stCxn id="116" idx="2"/>
            <a:endCxn id="114" idx="6"/>
          </p:cNvCxnSpPr>
          <p:nvPr/>
        </p:nvCxnSpPr>
        <p:spPr>
          <a:xfrm flipH="1">
            <a:off x="8018367" y="4550477"/>
            <a:ext cx="1304249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/>
          <p:cNvCxnSpPr>
            <a:stCxn id="115" idx="2"/>
            <a:endCxn id="113" idx="7"/>
          </p:cNvCxnSpPr>
          <p:nvPr/>
        </p:nvCxnSpPr>
        <p:spPr>
          <a:xfrm flipH="1">
            <a:off x="7973782" y="2365812"/>
            <a:ext cx="620416" cy="1759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/>
          <p:cNvCxnSpPr>
            <a:stCxn id="115" idx="5"/>
            <a:endCxn id="112" idx="1"/>
          </p:cNvCxnSpPr>
          <p:nvPr/>
        </p:nvCxnSpPr>
        <p:spPr>
          <a:xfrm>
            <a:off x="8913243" y="2497964"/>
            <a:ext cx="464112" cy="2578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7" name="그룹 206"/>
          <p:cNvGrpSpPr/>
          <p:nvPr/>
        </p:nvGrpSpPr>
        <p:grpSpPr>
          <a:xfrm>
            <a:off x="7073114" y="2956535"/>
            <a:ext cx="377171" cy="1231149"/>
            <a:chOff x="5710258" y="2812413"/>
            <a:chExt cx="377171" cy="1231149"/>
          </a:xfrm>
        </p:grpSpPr>
        <p:sp>
          <p:nvSpPr>
            <p:cNvPr id="126" name="타원 125"/>
            <p:cNvSpPr/>
            <p:nvPr/>
          </p:nvSpPr>
          <p:spPr>
            <a:xfrm>
              <a:off x="5713645" y="2812413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7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타원 126"/>
            <p:cNvSpPr/>
            <p:nvPr/>
          </p:nvSpPr>
          <p:spPr>
            <a:xfrm>
              <a:off x="5710258" y="366977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8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28" name="직선 연결선 127"/>
            <p:cNvCxnSpPr>
              <a:stCxn id="127" idx="0"/>
              <a:endCxn id="126" idx="4"/>
            </p:cNvCxnSpPr>
            <p:nvPr/>
          </p:nvCxnSpPr>
          <p:spPr>
            <a:xfrm flipV="1">
              <a:off x="5897150" y="3186196"/>
              <a:ext cx="3387" cy="48358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그룹 196"/>
          <p:cNvGrpSpPr/>
          <p:nvPr/>
        </p:nvGrpSpPr>
        <p:grpSpPr>
          <a:xfrm>
            <a:off x="7996660" y="2956535"/>
            <a:ext cx="1347662" cy="1388721"/>
            <a:chOff x="8685777" y="2779975"/>
            <a:chExt cx="1347662" cy="1388721"/>
          </a:xfrm>
        </p:grpSpPr>
        <p:sp>
          <p:nvSpPr>
            <p:cNvPr id="130" name="타원 129"/>
            <p:cNvSpPr/>
            <p:nvPr/>
          </p:nvSpPr>
          <p:spPr>
            <a:xfrm>
              <a:off x="9659655" y="2779975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1" name="타원 130"/>
            <p:cNvSpPr/>
            <p:nvPr/>
          </p:nvSpPr>
          <p:spPr>
            <a:xfrm>
              <a:off x="8685777" y="3284984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9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2" name="타원 131"/>
            <p:cNvSpPr/>
            <p:nvPr/>
          </p:nvSpPr>
          <p:spPr>
            <a:xfrm>
              <a:off x="9311931" y="3284323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3" name="타원 132"/>
            <p:cNvSpPr/>
            <p:nvPr/>
          </p:nvSpPr>
          <p:spPr>
            <a:xfrm>
              <a:off x="9645956" y="3794913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</a:rPr>
                <a:t>12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34" name="직선 연결선 133"/>
            <p:cNvCxnSpPr>
              <a:stCxn id="132" idx="2"/>
              <a:endCxn id="131" idx="6"/>
            </p:cNvCxnSpPr>
            <p:nvPr/>
          </p:nvCxnSpPr>
          <p:spPr>
            <a:xfrm flipH="1">
              <a:off x="9059561" y="3471215"/>
              <a:ext cx="252370" cy="66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직선 연결선 134"/>
            <p:cNvCxnSpPr>
              <a:stCxn id="133" idx="1"/>
              <a:endCxn id="131" idx="5"/>
            </p:cNvCxnSpPr>
            <p:nvPr/>
          </p:nvCxnSpPr>
          <p:spPr>
            <a:xfrm flipH="1" flipV="1">
              <a:off x="9004822" y="3604028"/>
              <a:ext cx="695873" cy="24562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직선 연결선 135"/>
            <p:cNvCxnSpPr>
              <a:stCxn id="133" idx="0"/>
              <a:endCxn id="130" idx="4"/>
            </p:cNvCxnSpPr>
            <p:nvPr/>
          </p:nvCxnSpPr>
          <p:spPr>
            <a:xfrm flipV="1">
              <a:off x="9832848" y="3153758"/>
              <a:ext cx="13699" cy="64115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직선 연결선 136"/>
            <p:cNvCxnSpPr>
              <a:stCxn id="131" idx="7"/>
              <a:endCxn id="130" idx="3"/>
            </p:cNvCxnSpPr>
            <p:nvPr/>
          </p:nvCxnSpPr>
          <p:spPr>
            <a:xfrm flipV="1">
              <a:off x="9004822" y="3099019"/>
              <a:ext cx="709572" cy="24070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906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</a:rPr>
              <a:t>Vertex representation.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We use integers between </a:t>
            </a:r>
            <a:r>
              <a:rPr lang="en-US" altLang="ko-KR" b="1" dirty="0"/>
              <a:t>0</a:t>
            </a:r>
            <a:r>
              <a:rPr lang="en-US" altLang="ko-KR" dirty="0"/>
              <a:t> and </a:t>
            </a:r>
            <a:r>
              <a:rPr lang="en-US" altLang="ko-KR" b="1" i="1" dirty="0"/>
              <a:t>V </a:t>
            </a:r>
            <a:r>
              <a:rPr lang="en-US" altLang="ko-KR" b="1" dirty="0"/>
              <a:t>– 1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Applications: convert between names and integers with symbol table.</a:t>
            </a: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</a:t>
            </a:r>
            <a:r>
              <a:rPr lang="en-US" altLang="ko-KR" dirty="0" smtClean="0"/>
              <a:t>Representation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grpSp>
        <p:nvGrpSpPr>
          <p:cNvPr id="41" name="그룹 40"/>
          <p:cNvGrpSpPr/>
          <p:nvPr/>
        </p:nvGrpSpPr>
        <p:grpSpPr>
          <a:xfrm>
            <a:off x="2409848" y="2582684"/>
            <a:ext cx="2407513" cy="2166557"/>
            <a:chOff x="2409848" y="2582684"/>
            <a:chExt cx="2407513" cy="2166557"/>
          </a:xfrm>
        </p:grpSpPr>
        <p:sp>
          <p:nvSpPr>
            <p:cNvPr id="6" name="타원 5"/>
            <p:cNvSpPr/>
            <p:nvPr/>
          </p:nvSpPr>
          <p:spPr>
            <a:xfrm>
              <a:off x="3458606" y="3262933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C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2734136" y="326358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B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4443577" y="2956467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G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2409848" y="2582684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A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2409848" y="437545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F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2734136" y="3816517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D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3832390" y="3816516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E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직선 연결선 12"/>
            <p:cNvCxnSpPr>
              <a:stCxn id="9" idx="4"/>
              <a:endCxn id="10" idx="0"/>
            </p:cNvCxnSpPr>
            <p:nvPr/>
          </p:nvCxnSpPr>
          <p:spPr>
            <a:xfrm>
              <a:off x="2596740" y="2956467"/>
              <a:ext cx="0" cy="141899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>
              <a:stCxn id="9" idx="5"/>
              <a:endCxn id="6" idx="1"/>
            </p:cNvCxnSpPr>
            <p:nvPr/>
          </p:nvCxnSpPr>
          <p:spPr>
            <a:xfrm>
              <a:off x="2728893" y="2901728"/>
              <a:ext cx="784452" cy="4159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>
              <a:stCxn id="9" idx="5"/>
              <a:endCxn id="7" idx="0"/>
            </p:cNvCxnSpPr>
            <p:nvPr/>
          </p:nvCxnSpPr>
          <p:spPr>
            <a:xfrm>
              <a:off x="2728893" y="2901728"/>
              <a:ext cx="192135" cy="3618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>
              <a:stCxn id="8" idx="2"/>
              <a:endCxn id="9" idx="6"/>
            </p:cNvCxnSpPr>
            <p:nvPr/>
          </p:nvCxnSpPr>
          <p:spPr>
            <a:xfrm flipH="1" flipV="1">
              <a:off x="2783632" y="2769576"/>
              <a:ext cx="1659945" cy="37378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>
              <a:stCxn id="8" idx="3"/>
              <a:endCxn id="12" idx="7"/>
            </p:cNvCxnSpPr>
            <p:nvPr/>
          </p:nvCxnSpPr>
          <p:spPr>
            <a:xfrm flipH="1">
              <a:off x="4151435" y="3275511"/>
              <a:ext cx="346881" cy="5957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>
              <a:stCxn id="12" idx="3"/>
              <a:endCxn id="10" idx="6"/>
            </p:cNvCxnSpPr>
            <p:nvPr/>
          </p:nvCxnSpPr>
          <p:spPr>
            <a:xfrm flipH="1">
              <a:off x="2783632" y="4135560"/>
              <a:ext cx="1103497" cy="42679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>
              <a:stCxn id="11" idx="4"/>
              <a:endCxn id="10" idx="7"/>
            </p:cNvCxnSpPr>
            <p:nvPr/>
          </p:nvCxnSpPr>
          <p:spPr>
            <a:xfrm flipH="1">
              <a:off x="2728893" y="4190300"/>
              <a:ext cx="192135" cy="2398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>
              <a:stCxn id="11" idx="6"/>
              <a:endCxn id="12" idx="2"/>
            </p:cNvCxnSpPr>
            <p:nvPr/>
          </p:nvCxnSpPr>
          <p:spPr>
            <a:xfrm flipV="1">
              <a:off x="3107920" y="4003408"/>
              <a:ext cx="724470" cy="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그룹 41"/>
          <p:cNvGrpSpPr/>
          <p:nvPr/>
        </p:nvGrpSpPr>
        <p:grpSpPr>
          <a:xfrm>
            <a:off x="7171756" y="2582684"/>
            <a:ext cx="2407513" cy="2166557"/>
            <a:chOff x="2409848" y="2582684"/>
            <a:chExt cx="2407513" cy="2166557"/>
          </a:xfrm>
        </p:grpSpPr>
        <p:sp>
          <p:nvSpPr>
            <p:cNvPr id="43" name="타원 42"/>
            <p:cNvSpPr/>
            <p:nvPr/>
          </p:nvSpPr>
          <p:spPr>
            <a:xfrm>
              <a:off x="3458606" y="3262933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4" name="타원 43"/>
            <p:cNvSpPr/>
            <p:nvPr/>
          </p:nvSpPr>
          <p:spPr>
            <a:xfrm>
              <a:off x="2734136" y="326358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5" name="타원 44"/>
            <p:cNvSpPr/>
            <p:nvPr/>
          </p:nvSpPr>
          <p:spPr>
            <a:xfrm>
              <a:off x="4443577" y="2956467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6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6" name="타원 45"/>
            <p:cNvSpPr/>
            <p:nvPr/>
          </p:nvSpPr>
          <p:spPr>
            <a:xfrm>
              <a:off x="2409848" y="2582684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7" name="타원 46"/>
            <p:cNvSpPr/>
            <p:nvPr/>
          </p:nvSpPr>
          <p:spPr>
            <a:xfrm>
              <a:off x="2409848" y="437545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5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8" name="타원 47"/>
            <p:cNvSpPr/>
            <p:nvPr/>
          </p:nvSpPr>
          <p:spPr>
            <a:xfrm>
              <a:off x="2734136" y="3816517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3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9" name="타원 48"/>
            <p:cNvSpPr/>
            <p:nvPr/>
          </p:nvSpPr>
          <p:spPr>
            <a:xfrm>
              <a:off x="3832390" y="3816516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4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직선 연결선 49"/>
            <p:cNvCxnSpPr>
              <a:stCxn id="46" idx="4"/>
              <a:endCxn id="47" idx="0"/>
            </p:cNvCxnSpPr>
            <p:nvPr/>
          </p:nvCxnSpPr>
          <p:spPr>
            <a:xfrm>
              <a:off x="2596740" y="2956467"/>
              <a:ext cx="0" cy="141899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>
              <a:stCxn id="46" idx="5"/>
              <a:endCxn id="43" idx="1"/>
            </p:cNvCxnSpPr>
            <p:nvPr/>
          </p:nvCxnSpPr>
          <p:spPr>
            <a:xfrm>
              <a:off x="2728893" y="2901728"/>
              <a:ext cx="784452" cy="4159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>
              <a:stCxn id="46" idx="5"/>
              <a:endCxn id="44" idx="0"/>
            </p:cNvCxnSpPr>
            <p:nvPr/>
          </p:nvCxnSpPr>
          <p:spPr>
            <a:xfrm>
              <a:off x="2728893" y="2901728"/>
              <a:ext cx="192135" cy="3618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>
              <a:stCxn id="45" idx="2"/>
              <a:endCxn id="46" idx="6"/>
            </p:cNvCxnSpPr>
            <p:nvPr/>
          </p:nvCxnSpPr>
          <p:spPr>
            <a:xfrm flipH="1" flipV="1">
              <a:off x="2783632" y="2769576"/>
              <a:ext cx="1659945" cy="37378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/>
            <p:cNvCxnSpPr>
              <a:stCxn id="45" idx="3"/>
              <a:endCxn id="49" idx="7"/>
            </p:cNvCxnSpPr>
            <p:nvPr/>
          </p:nvCxnSpPr>
          <p:spPr>
            <a:xfrm flipH="1">
              <a:off x="4151435" y="3275511"/>
              <a:ext cx="346881" cy="5957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>
              <a:stCxn id="49" idx="3"/>
              <a:endCxn id="47" idx="6"/>
            </p:cNvCxnSpPr>
            <p:nvPr/>
          </p:nvCxnSpPr>
          <p:spPr>
            <a:xfrm flipH="1">
              <a:off x="2783632" y="4135560"/>
              <a:ext cx="1103497" cy="42679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>
              <a:stCxn id="48" idx="4"/>
              <a:endCxn id="47" idx="7"/>
            </p:cNvCxnSpPr>
            <p:nvPr/>
          </p:nvCxnSpPr>
          <p:spPr>
            <a:xfrm flipH="1">
              <a:off x="2728893" y="4190300"/>
              <a:ext cx="192135" cy="2398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>
              <a:stCxn id="48" idx="6"/>
              <a:endCxn id="49" idx="2"/>
            </p:cNvCxnSpPr>
            <p:nvPr/>
          </p:nvCxnSpPr>
          <p:spPr>
            <a:xfrm flipV="1">
              <a:off x="3107920" y="4003408"/>
              <a:ext cx="724470" cy="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직선 화살표 연결선 58"/>
          <p:cNvCxnSpPr/>
          <p:nvPr/>
        </p:nvCxnSpPr>
        <p:spPr>
          <a:xfrm>
            <a:off x="5138028" y="3636716"/>
            <a:ext cx="1462028" cy="0"/>
          </a:xfrm>
          <a:prstGeom prst="straightConnector1">
            <a:avLst/>
          </a:prstGeom>
          <a:ln w="127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5154681" y="3797006"/>
            <a:ext cx="146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C00000"/>
                </a:solidFill>
              </a:rPr>
              <a:t>symbol table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62" name="타원 61"/>
          <p:cNvSpPr/>
          <p:nvPr/>
        </p:nvSpPr>
        <p:spPr>
          <a:xfrm>
            <a:off x="5154681" y="5301208"/>
            <a:ext cx="373784" cy="373783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6226272" y="5301208"/>
            <a:ext cx="373784" cy="373783"/>
          </a:xfrm>
          <a:prstGeom prst="ellipse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4" name="직선 연결선 63"/>
          <p:cNvCxnSpPr>
            <a:stCxn id="63" idx="2"/>
            <a:endCxn id="62" idx="6"/>
          </p:cNvCxnSpPr>
          <p:nvPr/>
        </p:nvCxnSpPr>
        <p:spPr>
          <a:xfrm flipH="1">
            <a:off x="5528465" y="5488100"/>
            <a:ext cx="69780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구부러진 연결선 68"/>
          <p:cNvCxnSpPr/>
          <p:nvPr/>
        </p:nvCxnSpPr>
        <p:spPr>
          <a:xfrm rot="16200000" flipH="1">
            <a:off x="5077268" y="5488100"/>
            <a:ext cx="264305" cy="12700"/>
          </a:xfrm>
          <a:prstGeom prst="curvedConnector5">
            <a:avLst>
              <a:gd name="adj1" fmla="val -86491"/>
              <a:gd name="adj2" fmla="val -3888984"/>
              <a:gd name="adj3" fmla="val 186491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구부러진 연결선 70"/>
          <p:cNvCxnSpPr>
            <a:stCxn id="62" idx="7"/>
            <a:endCxn id="63" idx="1"/>
          </p:cNvCxnSpPr>
          <p:nvPr/>
        </p:nvCxnSpPr>
        <p:spPr>
          <a:xfrm rot="5400000" flipH="1" flipV="1">
            <a:off x="5877368" y="4952305"/>
            <a:ext cx="12700" cy="807285"/>
          </a:xfrm>
          <a:prstGeom prst="curvedConnector3">
            <a:avLst>
              <a:gd name="adj1" fmla="val 223101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구부러진 연결선 71"/>
          <p:cNvCxnSpPr>
            <a:stCxn id="62" idx="5"/>
            <a:endCxn id="63" idx="3"/>
          </p:cNvCxnSpPr>
          <p:nvPr/>
        </p:nvCxnSpPr>
        <p:spPr>
          <a:xfrm rot="16200000" flipH="1">
            <a:off x="5877368" y="5216609"/>
            <a:ext cx="12700" cy="807285"/>
          </a:xfrm>
          <a:prstGeom prst="curvedConnector3">
            <a:avLst>
              <a:gd name="adj1" fmla="val 223101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구부러진 연결선 78"/>
          <p:cNvCxnSpPr>
            <a:stCxn id="63" idx="7"/>
            <a:endCxn id="63" idx="5"/>
          </p:cNvCxnSpPr>
          <p:nvPr/>
        </p:nvCxnSpPr>
        <p:spPr>
          <a:xfrm rot="16200000" flipH="1">
            <a:off x="6413164" y="5488099"/>
            <a:ext cx="264305" cy="12700"/>
          </a:xfrm>
          <a:prstGeom prst="curvedConnector5">
            <a:avLst>
              <a:gd name="adj1" fmla="val -86491"/>
              <a:gd name="adj2" fmla="val 4312165"/>
              <a:gd name="adj3" fmla="val 186491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7475894" y="5495710"/>
            <a:ext cx="10230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C00000"/>
                </a:solidFill>
              </a:rPr>
              <a:t>self-loop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cxnSp>
        <p:nvCxnSpPr>
          <p:cNvPr id="84" name="직선 화살표 연결선 83"/>
          <p:cNvCxnSpPr/>
          <p:nvPr/>
        </p:nvCxnSpPr>
        <p:spPr>
          <a:xfrm flipH="1">
            <a:off x="7041929" y="5674991"/>
            <a:ext cx="503611" cy="58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/>
          <p:cNvCxnSpPr/>
          <p:nvPr/>
        </p:nvCxnSpPr>
        <p:spPr>
          <a:xfrm flipH="1" flipV="1">
            <a:off x="6023992" y="5582366"/>
            <a:ext cx="356988" cy="51379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/>
          <p:cNvCxnSpPr/>
          <p:nvPr/>
        </p:nvCxnSpPr>
        <p:spPr>
          <a:xfrm flipH="1" flipV="1">
            <a:off x="5883722" y="5974428"/>
            <a:ext cx="497258" cy="12172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6401162" y="5956853"/>
            <a:ext cx="15247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C00000"/>
                </a:solidFill>
              </a:rPr>
              <a:t>parallel edge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cxnSp>
        <p:nvCxnSpPr>
          <p:cNvPr id="100" name="직선 화살표 연결선 99"/>
          <p:cNvCxnSpPr>
            <a:stCxn id="99" idx="1"/>
          </p:cNvCxnSpPr>
          <p:nvPr/>
        </p:nvCxnSpPr>
        <p:spPr>
          <a:xfrm flipH="1" flipV="1">
            <a:off x="6023992" y="5068508"/>
            <a:ext cx="377170" cy="105762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3191415" y="5320399"/>
            <a:ext cx="137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Anomalies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5780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.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</a:t>
            </a:r>
            <a:r>
              <a:rPr lang="en-US" altLang="ko-KR" dirty="0" smtClean="0"/>
              <a:t>ADT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graphicFrame>
        <p:nvGraphicFramePr>
          <p:cNvPr id="58" name="표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8312468"/>
              </p:ext>
            </p:extLst>
          </p:nvPr>
        </p:nvGraphicFramePr>
        <p:xfrm>
          <a:off x="767408" y="1196752"/>
          <a:ext cx="10657184" cy="29565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947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28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895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0108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2000" dirty="0" smtClean="0">
                          <a:latin typeface="Century Gothic" panose="020B0502020202020204" pitchFamily="34" charset="0"/>
                        </a:rPr>
                        <a:t>return type</a:t>
                      </a:r>
                      <a:endParaRPr lang="ko-KR" altLang="en-US" sz="20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>
                          <a:latin typeface="Century Gothic" panose="020B0502020202020204" pitchFamily="34" charset="0"/>
                        </a:rPr>
                        <a:t>Graph</a:t>
                      </a:r>
                      <a:endParaRPr lang="ko-KR" altLang="en-US" sz="20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932">
                <a:tc>
                  <a:txBody>
                    <a:bodyPr/>
                    <a:lstStyle/>
                    <a:p>
                      <a:pPr algn="r" latinLnBrk="1"/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Graph(</a:t>
                      </a:r>
                      <a:r>
                        <a:rPr lang="en-US" altLang="ko-KR" sz="1800" dirty="0" err="1">
                          <a:latin typeface="Century Gothic" panose="020B0502020202020204" pitchFamily="34" charset="0"/>
                        </a:rPr>
                        <a:t>int</a:t>
                      </a:r>
                      <a:r>
                        <a:rPr lang="en-US" altLang="ko-KR" sz="1800" baseline="0" dirty="0">
                          <a:latin typeface="Century Gothic" panose="020B0502020202020204" pitchFamily="34" charset="0"/>
                        </a:rPr>
                        <a:t> V)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kumimoji="0" lang="en-US" altLang="ko-KR" sz="1800" b="0" i="1" u="none" strike="noStrike" kern="1200" baseline="0" dirty="0">
                          <a:solidFill>
                            <a:srgbClr val="C00000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create an empty graph with V vertices</a:t>
                      </a:r>
                      <a:endParaRPr lang="ko-KR" altLang="en-US" sz="1800" b="0" dirty="0">
                        <a:solidFill>
                          <a:srgbClr val="C00000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0932">
                <a:tc>
                  <a:txBody>
                    <a:bodyPr/>
                    <a:lstStyle/>
                    <a:p>
                      <a:pPr algn="r" latinLnBrk="1"/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Graph(char *</a:t>
                      </a:r>
                      <a:r>
                        <a:rPr lang="en-US" altLang="ko-KR" sz="1800" dirty="0" err="1">
                          <a:latin typeface="Century Gothic" panose="020B0502020202020204" pitchFamily="34" charset="0"/>
                        </a:rPr>
                        <a:t>fname</a:t>
                      </a:r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)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kumimoji="0" lang="en-US" altLang="ko-KR" sz="1800" b="0" i="1" u="none" strike="noStrike" kern="1200" baseline="0" dirty="0">
                          <a:solidFill>
                            <a:srgbClr val="C00000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create a graph from input stream</a:t>
                      </a:r>
                      <a:endParaRPr lang="ko-KR" altLang="en-US" sz="1600" b="0" dirty="0">
                        <a:solidFill>
                          <a:srgbClr val="C00000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932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void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 err="1">
                          <a:latin typeface="Century Gothic" panose="020B0502020202020204" pitchFamily="34" charset="0"/>
                        </a:rPr>
                        <a:t>addEdge</a:t>
                      </a:r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(</a:t>
                      </a:r>
                      <a:r>
                        <a:rPr lang="en-US" altLang="ko-KR" sz="1800" dirty="0" err="1">
                          <a:latin typeface="Century Gothic" panose="020B0502020202020204" pitchFamily="34" charset="0"/>
                        </a:rPr>
                        <a:t>int</a:t>
                      </a:r>
                      <a:r>
                        <a:rPr lang="en-US" altLang="ko-KR" sz="1800" baseline="0" dirty="0">
                          <a:latin typeface="Century Gothic" panose="020B0502020202020204" pitchFamily="34" charset="0"/>
                        </a:rPr>
                        <a:t> v, </a:t>
                      </a:r>
                      <a:r>
                        <a:rPr lang="en-US" altLang="ko-KR" sz="1800" baseline="0" dirty="0" err="1">
                          <a:latin typeface="Century Gothic" panose="020B0502020202020204" pitchFamily="34" charset="0"/>
                        </a:rPr>
                        <a:t>int</a:t>
                      </a:r>
                      <a:r>
                        <a:rPr lang="en-US" altLang="ko-KR" sz="1800" baseline="0" dirty="0">
                          <a:latin typeface="Century Gothic" panose="020B0502020202020204" pitchFamily="34" charset="0"/>
                        </a:rPr>
                        <a:t> w)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kumimoji="0" lang="en-US" altLang="ko-KR" sz="1800" b="0" i="1" u="none" strike="noStrike" kern="1200" baseline="0" dirty="0">
                          <a:solidFill>
                            <a:srgbClr val="C00000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add an edge v-w</a:t>
                      </a:r>
                      <a:endParaRPr lang="ko-KR" altLang="en-US" sz="1600" b="0" dirty="0">
                        <a:solidFill>
                          <a:srgbClr val="C00000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932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800" dirty="0" smtClean="0">
                          <a:latin typeface="Century Gothic" panose="020B0502020202020204" pitchFamily="34" charset="0"/>
                        </a:rPr>
                        <a:t>vector&lt;Int&gt;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 smtClean="0">
                          <a:latin typeface="Century Gothic" panose="020B0502020202020204" pitchFamily="34" charset="0"/>
                        </a:rPr>
                        <a:t>adjacent(int </a:t>
                      </a:r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V)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kumimoji="0" lang="en-US" altLang="ko-KR" sz="1800" b="0" i="1" u="none" strike="noStrike" kern="1200" baseline="0" dirty="0">
                          <a:solidFill>
                            <a:srgbClr val="C00000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vertices adjacent to v</a:t>
                      </a:r>
                      <a:endParaRPr lang="ko-KR" altLang="en-US" sz="1600" b="0" dirty="0">
                        <a:solidFill>
                          <a:srgbClr val="C00000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932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800" dirty="0" err="1">
                          <a:latin typeface="Century Gothic" panose="020B0502020202020204" pitchFamily="34" charset="0"/>
                        </a:rPr>
                        <a:t>int</a:t>
                      </a:r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 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V()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kumimoji="0" lang="en-US" altLang="ko-KR" sz="1800" b="0" i="1" u="none" strike="noStrike" kern="1200" baseline="0" dirty="0">
                          <a:solidFill>
                            <a:srgbClr val="C00000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number of vertices</a:t>
                      </a:r>
                      <a:endParaRPr lang="ko-KR" altLang="en-US" sz="1600" b="0" dirty="0">
                        <a:solidFill>
                          <a:srgbClr val="C00000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932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800" dirty="0" err="1">
                          <a:latin typeface="Century Gothic" panose="020B0502020202020204" pitchFamily="34" charset="0"/>
                        </a:rPr>
                        <a:t>int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E()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kumimoji="0" lang="en-US" altLang="ko-KR" sz="1800" b="0" i="1" u="none" strike="noStrike" kern="1200" baseline="0" dirty="0">
                          <a:solidFill>
                            <a:srgbClr val="C00000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number of edges</a:t>
                      </a:r>
                      <a:endParaRPr lang="ko-KR" altLang="en-US" sz="1600" b="0" dirty="0">
                        <a:solidFill>
                          <a:srgbClr val="C00000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932">
                <a:tc>
                  <a:txBody>
                    <a:bodyPr/>
                    <a:lstStyle/>
                    <a:p>
                      <a:pPr algn="r" latinLnBrk="1"/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dirty="0" err="1">
                          <a:latin typeface="Century Gothic" panose="020B0502020202020204" pitchFamily="34" charset="0"/>
                        </a:rPr>
                        <a:t>toString</a:t>
                      </a:r>
                      <a:r>
                        <a:rPr lang="en-US" altLang="ko-KR" sz="1800" dirty="0">
                          <a:latin typeface="Century Gothic" panose="020B0502020202020204" pitchFamily="34" charset="0"/>
                        </a:rPr>
                        <a:t>()</a:t>
                      </a:r>
                      <a:endParaRPr lang="ko-KR" altLang="en-US" sz="180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kumimoji="0" lang="en-US" altLang="ko-KR" sz="1800" b="0" i="1" u="none" strike="noStrike" kern="1200" baseline="0" dirty="0">
                          <a:solidFill>
                            <a:srgbClr val="C00000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string representation</a:t>
                      </a:r>
                      <a:endParaRPr lang="ko-KR" altLang="en-US" sz="1600" b="0" dirty="0">
                        <a:solidFill>
                          <a:srgbClr val="C00000"/>
                        </a:solidFill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6217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Input </a:t>
            </a:r>
            <a:r>
              <a:rPr lang="en-US" altLang="ko-KR" dirty="0" smtClean="0"/>
              <a:t>Format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527051" y="980728"/>
            <a:ext cx="1841900" cy="2166557"/>
            <a:chOff x="1631504" y="2201045"/>
            <a:chExt cx="1841900" cy="2166557"/>
          </a:xfrm>
        </p:grpSpPr>
        <p:sp>
          <p:nvSpPr>
            <p:cNvPr id="5" name="타원 4"/>
            <p:cNvSpPr/>
            <p:nvPr/>
          </p:nvSpPr>
          <p:spPr>
            <a:xfrm>
              <a:off x="2476792" y="2881295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1955792" y="288194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3099620" y="255700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6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631504" y="2201045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631504" y="399381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5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955792" y="343487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3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2482901" y="380594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4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직선 연결선 11"/>
            <p:cNvCxnSpPr>
              <a:stCxn id="8" idx="4"/>
              <a:endCxn id="9" idx="0"/>
            </p:cNvCxnSpPr>
            <p:nvPr/>
          </p:nvCxnSpPr>
          <p:spPr>
            <a:xfrm>
              <a:off x="1818396" y="2574828"/>
              <a:ext cx="0" cy="141899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>
              <a:stCxn id="8" idx="5"/>
              <a:endCxn id="5" idx="1"/>
            </p:cNvCxnSpPr>
            <p:nvPr/>
          </p:nvCxnSpPr>
          <p:spPr>
            <a:xfrm>
              <a:off x="1950549" y="2520089"/>
              <a:ext cx="580982" cy="41594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>
              <a:stCxn id="8" idx="5"/>
              <a:endCxn id="6" idx="0"/>
            </p:cNvCxnSpPr>
            <p:nvPr/>
          </p:nvCxnSpPr>
          <p:spPr>
            <a:xfrm>
              <a:off x="1950549" y="2520089"/>
              <a:ext cx="192135" cy="3618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>
              <a:stCxn id="7" idx="2"/>
              <a:endCxn id="8" idx="6"/>
            </p:cNvCxnSpPr>
            <p:nvPr/>
          </p:nvCxnSpPr>
          <p:spPr>
            <a:xfrm flipH="1" flipV="1">
              <a:off x="2005288" y="2387937"/>
              <a:ext cx="1094332" cy="3559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>
              <a:stCxn id="7" idx="3"/>
              <a:endCxn id="11" idx="7"/>
            </p:cNvCxnSpPr>
            <p:nvPr/>
          </p:nvCxnSpPr>
          <p:spPr>
            <a:xfrm flipH="1">
              <a:off x="2801946" y="2876053"/>
              <a:ext cx="352413" cy="9846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>
              <a:stCxn id="11" idx="2"/>
              <a:endCxn id="9" idx="6"/>
            </p:cNvCxnSpPr>
            <p:nvPr/>
          </p:nvCxnSpPr>
          <p:spPr>
            <a:xfrm flipH="1">
              <a:off x="2005288" y="3992840"/>
              <a:ext cx="477613" cy="18787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>
              <a:stCxn id="10" idx="4"/>
              <a:endCxn id="9" idx="7"/>
            </p:cNvCxnSpPr>
            <p:nvPr/>
          </p:nvCxnSpPr>
          <p:spPr>
            <a:xfrm flipH="1">
              <a:off x="1950549" y="3808661"/>
              <a:ext cx="192135" cy="2398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>
              <a:stCxn id="10" idx="5"/>
              <a:endCxn id="11" idx="1"/>
            </p:cNvCxnSpPr>
            <p:nvPr/>
          </p:nvCxnSpPr>
          <p:spPr>
            <a:xfrm>
              <a:off x="2274837" y="3753922"/>
              <a:ext cx="262803" cy="10676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/>
          <p:cNvGrpSpPr/>
          <p:nvPr/>
        </p:nvGrpSpPr>
        <p:grpSpPr>
          <a:xfrm>
            <a:off x="2504834" y="1335180"/>
            <a:ext cx="1092780" cy="379172"/>
            <a:chOff x="3828580" y="2555692"/>
            <a:chExt cx="1092780" cy="379172"/>
          </a:xfrm>
        </p:grpSpPr>
        <p:sp>
          <p:nvSpPr>
            <p:cNvPr id="21" name="타원 20"/>
            <p:cNvSpPr/>
            <p:nvPr/>
          </p:nvSpPr>
          <p:spPr>
            <a:xfrm>
              <a:off x="3828580" y="2555692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7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" name="타원 21"/>
            <p:cNvSpPr/>
            <p:nvPr/>
          </p:nvSpPr>
          <p:spPr>
            <a:xfrm>
              <a:off x="4547576" y="2561081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8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직선 연결선 22"/>
            <p:cNvCxnSpPr>
              <a:stCxn id="22" idx="2"/>
              <a:endCxn id="21" idx="6"/>
            </p:cNvCxnSpPr>
            <p:nvPr/>
          </p:nvCxnSpPr>
          <p:spPr>
            <a:xfrm flipH="1" flipV="1">
              <a:off x="4202364" y="2742584"/>
              <a:ext cx="345212" cy="538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/>
          <p:cNvGrpSpPr/>
          <p:nvPr/>
        </p:nvGrpSpPr>
        <p:grpSpPr>
          <a:xfrm>
            <a:off x="2504833" y="2064472"/>
            <a:ext cx="1092780" cy="1082618"/>
            <a:chOff x="3828579" y="3284984"/>
            <a:chExt cx="1092780" cy="1082618"/>
          </a:xfrm>
        </p:grpSpPr>
        <p:sp>
          <p:nvSpPr>
            <p:cNvPr id="25" name="타원 24"/>
            <p:cNvSpPr/>
            <p:nvPr/>
          </p:nvSpPr>
          <p:spPr>
            <a:xfrm>
              <a:off x="3828579" y="399381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3828579" y="3287482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9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7" name="타원 26"/>
            <p:cNvSpPr/>
            <p:nvPr/>
          </p:nvSpPr>
          <p:spPr>
            <a:xfrm>
              <a:off x="4547575" y="3284984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" name="타원 27"/>
            <p:cNvSpPr/>
            <p:nvPr/>
          </p:nvSpPr>
          <p:spPr>
            <a:xfrm>
              <a:off x="4547574" y="3991321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</a:rPr>
                <a:t>12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직선 연결선 28"/>
            <p:cNvCxnSpPr>
              <a:stCxn id="27" idx="2"/>
              <a:endCxn id="26" idx="6"/>
            </p:cNvCxnSpPr>
            <p:nvPr/>
          </p:nvCxnSpPr>
          <p:spPr>
            <a:xfrm flipH="1">
              <a:off x="4202363" y="3471876"/>
              <a:ext cx="345212" cy="24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>
              <a:stCxn id="28" idx="1"/>
              <a:endCxn id="26" idx="5"/>
            </p:cNvCxnSpPr>
            <p:nvPr/>
          </p:nvCxnSpPr>
          <p:spPr>
            <a:xfrm flipH="1" flipV="1">
              <a:off x="4147624" y="3606526"/>
              <a:ext cx="454689" cy="4395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>
              <a:stCxn id="28" idx="2"/>
              <a:endCxn id="25" idx="6"/>
            </p:cNvCxnSpPr>
            <p:nvPr/>
          </p:nvCxnSpPr>
          <p:spPr>
            <a:xfrm flipH="1">
              <a:off x="4202363" y="4178213"/>
              <a:ext cx="345211" cy="24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>
              <a:stCxn id="26" idx="4"/>
              <a:endCxn id="25" idx="0"/>
            </p:cNvCxnSpPr>
            <p:nvPr/>
          </p:nvCxnSpPr>
          <p:spPr>
            <a:xfrm>
              <a:off x="4015471" y="3661265"/>
              <a:ext cx="0" cy="3325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4356314" y="1014831"/>
            <a:ext cx="1311637" cy="30777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rgbClr val="C00000"/>
                </a:solidFill>
              </a:rPr>
              <a:t>graph6cc.txt</a:t>
            </a:r>
            <a:endParaRPr lang="en-US" altLang="ko-KR" sz="1400" dirty="0">
              <a:solidFill>
                <a:srgbClr val="C00000"/>
              </a:solidFill>
            </a:endParaRP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13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13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0 5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4 3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0 1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9 12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6 4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5 4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0 2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11 12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9 10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0 6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7 8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9 11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5 3</a:t>
            </a:r>
            <a:endParaRPr lang="en-US" altLang="ko-KR" sz="1400" dirty="0">
              <a:solidFill>
                <a:srgbClr val="C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 flipH="1">
            <a:off x="5297463" y="1409976"/>
            <a:ext cx="2412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E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639323" y="1245311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V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 flipH="1">
            <a:off x="4724456" y="1570911"/>
            <a:ext cx="57300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36" idx="1"/>
          </p:cNvCxnSpPr>
          <p:nvPr/>
        </p:nvCxnSpPr>
        <p:spPr>
          <a:xfrm flipH="1" flipV="1">
            <a:off x="4724458" y="1409976"/>
            <a:ext cx="914865" cy="46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오른쪽 화살표 38"/>
          <p:cNvSpPr/>
          <p:nvPr/>
        </p:nvSpPr>
        <p:spPr>
          <a:xfrm>
            <a:off x="3979168" y="1097856"/>
            <a:ext cx="231984" cy="169277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767408" y="4222514"/>
            <a:ext cx="7157653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Graph </a:t>
            </a:r>
            <a:r>
              <a:rPr lang="en-US" altLang="ko-KR" sz="1600" dirty="0">
                <a:latin typeface="Consolas" panose="020B0609020204030204" pitchFamily="49" charset="0"/>
              </a:rPr>
              <a:t>g = </a:t>
            </a:r>
            <a:r>
              <a:rPr lang="en-US" altLang="ko-KR" sz="1600" dirty="0" err="1">
                <a:latin typeface="Consolas" panose="020B0609020204030204" pitchFamily="49" charset="0"/>
              </a:rPr>
              <a:t>graph_by_file</a:t>
            </a:r>
            <a:r>
              <a:rPr lang="en-US" altLang="ko-KR" sz="1600" dirty="0">
                <a:latin typeface="Consolas" panose="020B0609020204030204" pitchFamily="49" charset="0"/>
              </a:rPr>
              <a:t>(argv[1]);</a:t>
            </a:r>
          </a:p>
          <a:p>
            <a:endParaRPr lang="en-US" altLang="ko-KR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for (int v = 0; v &lt; V(g); ++v) {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cout &lt;&lt; "V[" &lt;&lt; v &lt;&lt; "]: ";  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for (</a:t>
            </a:r>
            <a:r>
              <a:rPr lang="en-US" altLang="ko-KR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gnode</a:t>
            </a:r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w = g-&gt;adj[v].next; w; w = w-&gt;next) {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cout &lt;&lt; w-&gt;item &lt;&lt; " ";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  (w-&gt;next == nullptr) ? (cout &lt;&lt; endl) : (cout &lt;&lt; "-&gt; ");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ko-KR" alt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196499" y="4205298"/>
            <a:ext cx="2749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read graph from input stream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196499" y="4708217"/>
            <a:ext cx="30251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print out edge list by vertices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721385" y="3829741"/>
            <a:ext cx="18310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graph.cpp</a:t>
            </a:r>
          </a:p>
        </p:txBody>
      </p:sp>
    </p:spTree>
    <p:extLst>
      <p:ext uri="{BB962C8B-B14F-4D97-AF65-F5344CB8AC3E}">
        <p14:creationId xmlns:p14="http://schemas.microsoft.com/office/powerpoint/2010/main" val="2874927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Input </a:t>
            </a:r>
            <a:r>
              <a:rPr lang="en-US" altLang="ko-KR" dirty="0" smtClean="0"/>
              <a:t>Format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527051" y="980728"/>
            <a:ext cx="1841900" cy="2166557"/>
            <a:chOff x="1631504" y="2201045"/>
            <a:chExt cx="1841900" cy="2166557"/>
          </a:xfrm>
        </p:grpSpPr>
        <p:sp>
          <p:nvSpPr>
            <p:cNvPr id="5" name="타원 4"/>
            <p:cNvSpPr/>
            <p:nvPr/>
          </p:nvSpPr>
          <p:spPr>
            <a:xfrm>
              <a:off x="2476792" y="2881295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1955792" y="288194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3099620" y="255700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6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631504" y="2201045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631504" y="399381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5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955792" y="343487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3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2482901" y="380594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4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직선 연결선 11"/>
            <p:cNvCxnSpPr>
              <a:stCxn id="8" idx="4"/>
              <a:endCxn id="9" idx="0"/>
            </p:cNvCxnSpPr>
            <p:nvPr/>
          </p:nvCxnSpPr>
          <p:spPr>
            <a:xfrm>
              <a:off x="1818396" y="2574828"/>
              <a:ext cx="0" cy="141899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>
              <a:stCxn id="8" idx="5"/>
              <a:endCxn id="5" idx="1"/>
            </p:cNvCxnSpPr>
            <p:nvPr/>
          </p:nvCxnSpPr>
          <p:spPr>
            <a:xfrm>
              <a:off x="1950549" y="2520089"/>
              <a:ext cx="580982" cy="41594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>
              <a:stCxn id="8" idx="5"/>
              <a:endCxn id="6" idx="0"/>
            </p:cNvCxnSpPr>
            <p:nvPr/>
          </p:nvCxnSpPr>
          <p:spPr>
            <a:xfrm>
              <a:off x="1950549" y="2520089"/>
              <a:ext cx="192135" cy="3618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>
              <a:stCxn id="7" idx="2"/>
              <a:endCxn id="8" idx="6"/>
            </p:cNvCxnSpPr>
            <p:nvPr/>
          </p:nvCxnSpPr>
          <p:spPr>
            <a:xfrm flipH="1" flipV="1">
              <a:off x="2005288" y="2387937"/>
              <a:ext cx="1094332" cy="3559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>
              <a:stCxn id="7" idx="3"/>
              <a:endCxn id="11" idx="7"/>
            </p:cNvCxnSpPr>
            <p:nvPr/>
          </p:nvCxnSpPr>
          <p:spPr>
            <a:xfrm flipH="1">
              <a:off x="2801946" y="2876053"/>
              <a:ext cx="352413" cy="9846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>
              <a:stCxn id="11" idx="2"/>
              <a:endCxn id="9" idx="6"/>
            </p:cNvCxnSpPr>
            <p:nvPr/>
          </p:nvCxnSpPr>
          <p:spPr>
            <a:xfrm flipH="1">
              <a:off x="2005288" y="3992840"/>
              <a:ext cx="477613" cy="18787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>
              <a:stCxn id="10" idx="4"/>
              <a:endCxn id="9" idx="7"/>
            </p:cNvCxnSpPr>
            <p:nvPr/>
          </p:nvCxnSpPr>
          <p:spPr>
            <a:xfrm flipH="1">
              <a:off x="1950549" y="3808661"/>
              <a:ext cx="192135" cy="2398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>
              <a:stCxn id="10" idx="5"/>
              <a:endCxn id="11" idx="1"/>
            </p:cNvCxnSpPr>
            <p:nvPr/>
          </p:nvCxnSpPr>
          <p:spPr>
            <a:xfrm>
              <a:off x="2274837" y="3753922"/>
              <a:ext cx="262803" cy="10676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/>
          <p:cNvGrpSpPr/>
          <p:nvPr/>
        </p:nvGrpSpPr>
        <p:grpSpPr>
          <a:xfrm>
            <a:off x="2504834" y="1335180"/>
            <a:ext cx="1092780" cy="379172"/>
            <a:chOff x="3828580" y="2555692"/>
            <a:chExt cx="1092780" cy="379172"/>
          </a:xfrm>
        </p:grpSpPr>
        <p:sp>
          <p:nvSpPr>
            <p:cNvPr id="21" name="타원 20"/>
            <p:cNvSpPr/>
            <p:nvPr/>
          </p:nvSpPr>
          <p:spPr>
            <a:xfrm>
              <a:off x="3828580" y="2555692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7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" name="타원 21"/>
            <p:cNvSpPr/>
            <p:nvPr/>
          </p:nvSpPr>
          <p:spPr>
            <a:xfrm>
              <a:off x="4547576" y="2561081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8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직선 연결선 22"/>
            <p:cNvCxnSpPr>
              <a:stCxn id="22" idx="2"/>
              <a:endCxn id="21" idx="6"/>
            </p:cNvCxnSpPr>
            <p:nvPr/>
          </p:nvCxnSpPr>
          <p:spPr>
            <a:xfrm flipH="1" flipV="1">
              <a:off x="4202364" y="2742584"/>
              <a:ext cx="345212" cy="538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/>
          <p:cNvGrpSpPr/>
          <p:nvPr/>
        </p:nvGrpSpPr>
        <p:grpSpPr>
          <a:xfrm>
            <a:off x="2504833" y="2064472"/>
            <a:ext cx="1092780" cy="1082618"/>
            <a:chOff x="3828579" y="3284984"/>
            <a:chExt cx="1092780" cy="1082618"/>
          </a:xfrm>
        </p:grpSpPr>
        <p:sp>
          <p:nvSpPr>
            <p:cNvPr id="25" name="타원 24"/>
            <p:cNvSpPr/>
            <p:nvPr/>
          </p:nvSpPr>
          <p:spPr>
            <a:xfrm>
              <a:off x="3828579" y="399381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3828579" y="3287482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9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7" name="타원 26"/>
            <p:cNvSpPr/>
            <p:nvPr/>
          </p:nvSpPr>
          <p:spPr>
            <a:xfrm>
              <a:off x="4547575" y="3284984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" name="타원 27"/>
            <p:cNvSpPr/>
            <p:nvPr/>
          </p:nvSpPr>
          <p:spPr>
            <a:xfrm>
              <a:off x="4547574" y="3991321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</a:rPr>
                <a:t>12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직선 연결선 28"/>
            <p:cNvCxnSpPr>
              <a:stCxn id="27" idx="2"/>
              <a:endCxn id="26" idx="6"/>
            </p:cNvCxnSpPr>
            <p:nvPr/>
          </p:nvCxnSpPr>
          <p:spPr>
            <a:xfrm flipH="1">
              <a:off x="4202363" y="3471876"/>
              <a:ext cx="345212" cy="24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>
              <a:stCxn id="28" idx="1"/>
              <a:endCxn id="26" idx="5"/>
            </p:cNvCxnSpPr>
            <p:nvPr/>
          </p:nvCxnSpPr>
          <p:spPr>
            <a:xfrm flipH="1" flipV="1">
              <a:off x="4147624" y="3606526"/>
              <a:ext cx="454689" cy="4395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>
              <a:stCxn id="28" idx="2"/>
              <a:endCxn id="25" idx="6"/>
            </p:cNvCxnSpPr>
            <p:nvPr/>
          </p:nvCxnSpPr>
          <p:spPr>
            <a:xfrm flipH="1">
              <a:off x="4202363" y="4178213"/>
              <a:ext cx="345211" cy="24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>
              <a:stCxn id="26" idx="4"/>
              <a:endCxn id="25" idx="0"/>
            </p:cNvCxnSpPr>
            <p:nvPr/>
          </p:nvCxnSpPr>
          <p:spPr>
            <a:xfrm>
              <a:off x="4015471" y="3661265"/>
              <a:ext cx="0" cy="3325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4356314" y="1014831"/>
            <a:ext cx="1311637" cy="30777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rgbClr val="C00000"/>
                </a:solidFill>
              </a:rPr>
              <a:t>graph6cc.txt</a:t>
            </a:r>
            <a:endParaRPr lang="en-US" altLang="ko-KR" sz="1400" dirty="0">
              <a:solidFill>
                <a:srgbClr val="C00000"/>
              </a:solidFill>
            </a:endParaRP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13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13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0 5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4 3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0 1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9 12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6 4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5 4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0 2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11 12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9 10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0 6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7 8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9 11</a:t>
            </a:r>
          </a:p>
          <a:p>
            <a:r>
              <a:rPr lang="en-US" altLang="ko-KR" sz="1200" dirty="0">
                <a:latin typeface="Consolas" panose="020B0609020204030204" pitchFamily="49" charset="0"/>
                <a:cs typeface="Consolas" panose="020B0609020204030204" pitchFamily="49" charset="0"/>
              </a:rPr>
              <a:t>5 3</a:t>
            </a:r>
            <a:endParaRPr lang="en-US" altLang="ko-KR" sz="1400" dirty="0">
              <a:solidFill>
                <a:srgbClr val="C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 flipH="1">
            <a:off x="5297463" y="1409976"/>
            <a:ext cx="2412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E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639323" y="1245311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V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 flipH="1">
            <a:off x="4724456" y="1570911"/>
            <a:ext cx="57300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36" idx="1"/>
          </p:cNvCxnSpPr>
          <p:nvPr/>
        </p:nvCxnSpPr>
        <p:spPr>
          <a:xfrm flipH="1" flipV="1">
            <a:off x="4724458" y="1409976"/>
            <a:ext cx="914865" cy="46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오른쪽 화살표 38"/>
          <p:cNvSpPr/>
          <p:nvPr/>
        </p:nvSpPr>
        <p:spPr>
          <a:xfrm>
            <a:off x="3979168" y="1097856"/>
            <a:ext cx="231984" cy="169277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767408" y="4222514"/>
            <a:ext cx="7157653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Graph </a:t>
            </a:r>
            <a:r>
              <a:rPr lang="en-US" altLang="ko-KR" sz="1600" dirty="0">
                <a:latin typeface="Consolas" panose="020B0609020204030204" pitchFamily="49" charset="0"/>
              </a:rPr>
              <a:t>g = </a:t>
            </a:r>
            <a:r>
              <a:rPr lang="en-US" altLang="ko-KR" sz="1600" dirty="0" err="1">
                <a:latin typeface="Consolas" panose="020B0609020204030204" pitchFamily="49" charset="0"/>
              </a:rPr>
              <a:t>graph_by_file</a:t>
            </a:r>
            <a:r>
              <a:rPr lang="en-US" altLang="ko-KR" sz="1600" dirty="0">
                <a:latin typeface="Consolas" panose="020B0609020204030204" pitchFamily="49" charset="0"/>
              </a:rPr>
              <a:t>(argv[1]);</a:t>
            </a:r>
          </a:p>
          <a:p>
            <a:endParaRPr lang="en-US" altLang="ko-KR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for (int v = 0; v &lt; V(g); ++v) {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cout &lt;&lt; "V[" &lt;&lt; v &lt;&lt; "]: ";  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for (</a:t>
            </a:r>
            <a:r>
              <a:rPr lang="en-US" altLang="ko-KR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gnode</a:t>
            </a:r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w = g-&gt;adj[v].next; w; w = w-&gt;next) {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cout &lt;&lt; w-&gt;item &lt;&lt; " ";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  (w-&gt;next == nullptr) ? (cout &lt;&lt; endl) : (cout &lt;&lt; "-&gt; ");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ko-KR" alt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721385" y="3829741"/>
            <a:ext cx="18310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graph.cpp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4CFDEC70-9801-4356-9F06-1050D053E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648" y="1014831"/>
            <a:ext cx="6041563" cy="4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3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</a:t>
            </a:r>
            <a:r>
              <a:rPr lang="en-US" altLang="ko-KR" dirty="0" smtClean="0"/>
              <a:t>Coding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527051" y="961346"/>
            <a:ext cx="30396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Compute the </a:t>
            </a:r>
            <a:r>
              <a:rPr lang="en-US" altLang="ko-KR" b="1" dirty="0">
                <a:solidFill>
                  <a:srgbClr val="C00000"/>
                </a:solidFill>
                <a:latin typeface="Century Gothic" panose="020B0502020202020204" pitchFamily="34" charset="0"/>
              </a:rPr>
              <a:t>degree</a:t>
            </a:r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of V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27051" y="2919631"/>
            <a:ext cx="3308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Compute maximum degree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27051" y="5380403"/>
            <a:ext cx="31390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Compute average degree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737014A-F6ED-458B-AA16-1F9B55B84F02}"/>
              </a:ext>
            </a:extLst>
          </p:cNvPr>
          <p:cNvSpPr/>
          <p:nvPr/>
        </p:nvSpPr>
        <p:spPr>
          <a:xfrm>
            <a:off x="4295800" y="956772"/>
            <a:ext cx="7416824" cy="17543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int degree(graph g, int v) {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if (!</a:t>
            </a:r>
            <a:r>
              <a:rPr lang="en-US" altLang="ko-KR" dirty="0" err="1">
                <a:latin typeface="Consolas" panose="020B0609020204030204" pitchFamily="49" charset="0"/>
              </a:rPr>
              <a:t>validVertex</a:t>
            </a:r>
            <a:r>
              <a:rPr lang="en-US" altLang="ko-KR" dirty="0">
                <a:latin typeface="Consolas" panose="020B0609020204030204" pitchFamily="49" charset="0"/>
              </a:rPr>
              <a:t>(g, v)) return -1;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int deg = 0;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</a:t>
            </a:r>
            <a:r>
              <a:rPr lang="pl-PL" altLang="ko-KR" dirty="0">
                <a:latin typeface="Consolas" panose="020B0609020204030204" pitchFamily="49" charset="0"/>
              </a:rPr>
              <a:t>for (gnode w = g-&gt;adj[v].next; w; w = w-&gt;next, deg++);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return deg;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}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AE749D-5723-4D1B-AA25-9543AC80A9BB}"/>
              </a:ext>
            </a:extLst>
          </p:cNvPr>
          <p:cNvSpPr/>
          <p:nvPr/>
        </p:nvSpPr>
        <p:spPr>
          <a:xfrm>
            <a:off x="4295800" y="2888185"/>
            <a:ext cx="7416824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int degree(graph g) {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int max = 0; 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for (int v = 0; v &lt; V(g); ++v) {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  int deg = degree(g, v);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  if (deg &gt; max) max = deg;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}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return max;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}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9DC02F-2857-4AA2-9AA1-F75A9E249B84}"/>
              </a:ext>
            </a:extLst>
          </p:cNvPr>
          <p:cNvSpPr/>
          <p:nvPr/>
        </p:nvSpPr>
        <p:spPr>
          <a:xfrm>
            <a:off x="4295800" y="5373596"/>
            <a:ext cx="7416824" cy="9233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double </a:t>
            </a:r>
            <a:r>
              <a:rPr lang="en-US" altLang="ko-KR" dirty="0" err="1">
                <a:latin typeface="Consolas" panose="020B0609020204030204" pitchFamily="49" charset="0"/>
              </a:rPr>
              <a:t>degree_average</a:t>
            </a:r>
            <a:r>
              <a:rPr lang="en-US" altLang="ko-KR" dirty="0">
                <a:latin typeface="Consolas" panose="020B0609020204030204" pitchFamily="49" charset="0"/>
              </a:rPr>
              <a:t>(graph g) {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  int return 2.0 * E(g) / V(g);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}</a:t>
            </a:r>
            <a:endParaRPr lang="ko-KR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5706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Coding – edge list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527051" y="1925474"/>
            <a:ext cx="1841900" cy="2166557"/>
            <a:chOff x="1631504" y="2201045"/>
            <a:chExt cx="1841900" cy="2166557"/>
          </a:xfrm>
        </p:grpSpPr>
        <p:sp>
          <p:nvSpPr>
            <p:cNvPr id="6" name="타원 5"/>
            <p:cNvSpPr/>
            <p:nvPr/>
          </p:nvSpPr>
          <p:spPr>
            <a:xfrm>
              <a:off x="2476792" y="2881295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1955792" y="288194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3099620" y="255700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6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631504" y="2201045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631504" y="399381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5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955792" y="343487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3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2482901" y="3805948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4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직선 연결선 12"/>
            <p:cNvCxnSpPr>
              <a:stCxn id="9" idx="4"/>
              <a:endCxn id="10" idx="0"/>
            </p:cNvCxnSpPr>
            <p:nvPr/>
          </p:nvCxnSpPr>
          <p:spPr>
            <a:xfrm>
              <a:off x="1818396" y="2574828"/>
              <a:ext cx="0" cy="141899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>
              <a:stCxn id="9" idx="5"/>
              <a:endCxn id="6" idx="1"/>
            </p:cNvCxnSpPr>
            <p:nvPr/>
          </p:nvCxnSpPr>
          <p:spPr>
            <a:xfrm>
              <a:off x="1950549" y="2520089"/>
              <a:ext cx="580982" cy="41594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>
              <a:stCxn id="9" idx="5"/>
              <a:endCxn id="7" idx="0"/>
            </p:cNvCxnSpPr>
            <p:nvPr/>
          </p:nvCxnSpPr>
          <p:spPr>
            <a:xfrm>
              <a:off x="1950549" y="2520089"/>
              <a:ext cx="192135" cy="3618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>
              <a:stCxn id="8" idx="2"/>
              <a:endCxn id="9" idx="6"/>
            </p:cNvCxnSpPr>
            <p:nvPr/>
          </p:nvCxnSpPr>
          <p:spPr>
            <a:xfrm flipH="1" flipV="1">
              <a:off x="2005288" y="2387937"/>
              <a:ext cx="1094332" cy="3559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>
              <a:stCxn id="8" idx="3"/>
              <a:endCxn id="12" idx="7"/>
            </p:cNvCxnSpPr>
            <p:nvPr/>
          </p:nvCxnSpPr>
          <p:spPr>
            <a:xfrm flipH="1">
              <a:off x="2801946" y="2876053"/>
              <a:ext cx="352413" cy="9846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>
              <a:stCxn id="12" idx="2"/>
              <a:endCxn id="10" idx="6"/>
            </p:cNvCxnSpPr>
            <p:nvPr/>
          </p:nvCxnSpPr>
          <p:spPr>
            <a:xfrm flipH="1">
              <a:off x="2005288" y="3992840"/>
              <a:ext cx="477613" cy="18787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>
              <a:stCxn id="11" idx="4"/>
              <a:endCxn id="10" idx="7"/>
            </p:cNvCxnSpPr>
            <p:nvPr/>
          </p:nvCxnSpPr>
          <p:spPr>
            <a:xfrm flipH="1">
              <a:off x="1950549" y="3808661"/>
              <a:ext cx="192135" cy="2398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>
              <a:stCxn id="11" idx="5"/>
              <a:endCxn id="12" idx="1"/>
            </p:cNvCxnSpPr>
            <p:nvPr/>
          </p:nvCxnSpPr>
          <p:spPr>
            <a:xfrm>
              <a:off x="2274837" y="3753922"/>
              <a:ext cx="262803" cy="10676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/>
          <p:cNvGrpSpPr/>
          <p:nvPr/>
        </p:nvGrpSpPr>
        <p:grpSpPr>
          <a:xfrm>
            <a:off x="527051" y="4588008"/>
            <a:ext cx="1092780" cy="379172"/>
            <a:chOff x="3828580" y="2555692"/>
            <a:chExt cx="1092780" cy="379172"/>
          </a:xfrm>
        </p:grpSpPr>
        <p:sp>
          <p:nvSpPr>
            <p:cNvPr id="22" name="타원 21"/>
            <p:cNvSpPr/>
            <p:nvPr/>
          </p:nvSpPr>
          <p:spPr>
            <a:xfrm>
              <a:off x="3828580" y="2555692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7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4547576" y="2561081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8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직선 연결선 23"/>
            <p:cNvCxnSpPr>
              <a:stCxn id="23" idx="2"/>
              <a:endCxn id="22" idx="6"/>
            </p:cNvCxnSpPr>
            <p:nvPr/>
          </p:nvCxnSpPr>
          <p:spPr>
            <a:xfrm flipH="1" flipV="1">
              <a:off x="4202364" y="2742584"/>
              <a:ext cx="345212" cy="538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/>
          <p:cNvGrpSpPr/>
          <p:nvPr/>
        </p:nvGrpSpPr>
        <p:grpSpPr>
          <a:xfrm>
            <a:off x="527051" y="5154694"/>
            <a:ext cx="1092780" cy="1082618"/>
            <a:chOff x="3828579" y="3284984"/>
            <a:chExt cx="1092780" cy="1082618"/>
          </a:xfrm>
        </p:grpSpPr>
        <p:sp>
          <p:nvSpPr>
            <p:cNvPr id="26" name="타원 25"/>
            <p:cNvSpPr/>
            <p:nvPr/>
          </p:nvSpPr>
          <p:spPr>
            <a:xfrm>
              <a:off x="3828579" y="3993819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11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7" name="타원 26"/>
            <p:cNvSpPr/>
            <p:nvPr/>
          </p:nvSpPr>
          <p:spPr>
            <a:xfrm>
              <a:off x="3828579" y="3287482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9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" name="타원 27"/>
            <p:cNvSpPr/>
            <p:nvPr/>
          </p:nvSpPr>
          <p:spPr>
            <a:xfrm>
              <a:off x="4547575" y="3284984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 smtClean="0">
                  <a:solidFill>
                    <a:schemeClr val="tx1"/>
                  </a:solidFill>
                </a:rPr>
                <a:t>10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4547574" y="3991321"/>
              <a:ext cx="373784" cy="373783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</a:rPr>
                <a:t>12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직선 연결선 29"/>
            <p:cNvCxnSpPr>
              <a:stCxn id="28" idx="2"/>
              <a:endCxn id="27" idx="6"/>
            </p:cNvCxnSpPr>
            <p:nvPr/>
          </p:nvCxnSpPr>
          <p:spPr>
            <a:xfrm flipH="1">
              <a:off x="4202363" y="3471876"/>
              <a:ext cx="345212" cy="24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>
              <a:stCxn id="29" idx="1"/>
              <a:endCxn id="27" idx="5"/>
            </p:cNvCxnSpPr>
            <p:nvPr/>
          </p:nvCxnSpPr>
          <p:spPr>
            <a:xfrm flipH="1" flipV="1">
              <a:off x="4147624" y="3606526"/>
              <a:ext cx="454689" cy="43953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>
              <a:stCxn id="29" idx="2"/>
              <a:endCxn id="26" idx="6"/>
            </p:cNvCxnSpPr>
            <p:nvPr/>
          </p:nvCxnSpPr>
          <p:spPr>
            <a:xfrm flipH="1">
              <a:off x="4202363" y="4178213"/>
              <a:ext cx="345211" cy="249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>
              <a:stCxn id="27" idx="4"/>
              <a:endCxn id="26" idx="0"/>
            </p:cNvCxnSpPr>
            <p:nvPr/>
          </p:nvCxnSpPr>
          <p:spPr>
            <a:xfrm>
              <a:off x="4015471" y="3661265"/>
              <a:ext cx="0" cy="3325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2580769" y="1884025"/>
            <a:ext cx="1581489" cy="357020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smtClean="0">
                <a:solidFill>
                  <a:srgbClr val="C00000"/>
                </a:solidFill>
              </a:rPr>
              <a:t>graph6cc.txt</a:t>
            </a:r>
            <a:endParaRPr lang="en-US" altLang="ko-KR" sz="1600" dirty="0">
              <a:solidFill>
                <a:srgbClr val="C00000"/>
              </a:solidFill>
            </a:endParaRP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13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13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0 5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4 3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0 1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9 12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6 4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5 4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0 2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11 12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9 10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0 6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7 8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9 11</a:t>
            </a:r>
          </a:p>
          <a:p>
            <a:r>
              <a:rPr lang="en-US" altLang="ko-KR" sz="1400" dirty="0">
                <a:latin typeface="Consolas" panose="020B0609020204030204" pitchFamily="49" charset="0"/>
                <a:cs typeface="Consolas" panose="020B0609020204030204" pitchFamily="49" charset="0"/>
              </a:rPr>
              <a:t>5 3</a:t>
            </a:r>
            <a:endParaRPr lang="en-US" altLang="ko-KR" sz="1600" dirty="0">
              <a:solidFill>
                <a:srgbClr val="C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 flipH="1">
            <a:off x="3521918" y="2279170"/>
            <a:ext cx="2412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E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863778" y="2114505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V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 flipH="1">
            <a:off x="2948911" y="2440105"/>
            <a:ext cx="57300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36" idx="1"/>
          </p:cNvCxnSpPr>
          <p:nvPr/>
        </p:nvCxnSpPr>
        <p:spPr>
          <a:xfrm flipH="1" flipV="1">
            <a:off x="2948913" y="2279170"/>
            <a:ext cx="914865" cy="46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1C2145B-B491-4035-8A49-5964E6157453}"/>
              </a:ext>
            </a:extLst>
          </p:cNvPr>
          <p:cNvSpPr/>
          <p:nvPr/>
        </p:nvSpPr>
        <p:spPr>
          <a:xfrm>
            <a:off x="4678006" y="1884025"/>
            <a:ext cx="3600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accent3">
                    <a:lumMod val="50000"/>
                  </a:schemeClr>
                </a:solidFill>
                <a:latin typeface="Century Gothic" panose="020B0502020202020204" pitchFamily="34" charset="0"/>
              </a:rPr>
              <a:t>1. Edge list</a:t>
            </a:r>
          </a:p>
          <a:p>
            <a:r>
              <a:rPr lang="en-US" altLang="ko-KR" b="1" dirty="0">
                <a:solidFill>
                  <a:schemeClr val="accent3">
                    <a:lumMod val="50000"/>
                  </a:schemeClr>
                </a:solidFill>
                <a:latin typeface="Century Gothic" panose="020B0502020202020204" pitchFamily="34" charset="0"/>
              </a:rPr>
              <a:t>2. Adjacency matrix</a:t>
            </a:r>
          </a:p>
          <a:p>
            <a:r>
              <a:rPr lang="en-US" altLang="ko-KR" b="1" dirty="0">
                <a:solidFill>
                  <a:schemeClr val="accent3">
                    <a:lumMod val="50000"/>
                  </a:schemeClr>
                </a:solidFill>
                <a:latin typeface="Century Gothic" panose="020B0502020202020204" pitchFamily="34" charset="0"/>
              </a:rPr>
              <a:t>3. Adjacency list</a:t>
            </a:r>
          </a:p>
        </p:txBody>
      </p:sp>
    </p:spTree>
    <p:extLst>
      <p:ext uri="{BB962C8B-B14F-4D97-AF65-F5344CB8AC3E}">
        <p14:creationId xmlns:p14="http://schemas.microsoft.com/office/powerpoint/2010/main" val="2014992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</a:rPr>
              <a:t>Maintain a list of the edges (linked list or array)</a:t>
            </a:r>
            <a:endParaRPr lang="ko-KR" altLang="en-US" b="1" dirty="0">
              <a:solidFill>
                <a:schemeClr val="accent2">
                  <a:lumMod val="50000"/>
                </a:schemeClr>
              </a:solidFill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Coding – edge list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6020922" y="1988621"/>
            <a:ext cx="1011182" cy="3293209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0 1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0 2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0 5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0 6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3 4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3 5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4 5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4 6</a:t>
            </a:r>
          </a:p>
          <a:p>
            <a:r>
              <a:rPr lang="en-US" altLang="ko-KR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7 8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9 10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9 11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9 12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11 12</a:t>
            </a:r>
          </a:p>
        </p:txBody>
      </p:sp>
      <p:pic>
        <p:nvPicPr>
          <p:cNvPr id="41" name="그림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102" y="1412776"/>
            <a:ext cx="3246229" cy="4047426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  <a:effectLst/>
        </p:spPr>
      </p:pic>
      <p:sp>
        <p:nvSpPr>
          <p:cNvPr id="43" name="직사각형 42"/>
          <p:cNvSpPr/>
          <p:nvPr/>
        </p:nvSpPr>
        <p:spPr>
          <a:xfrm>
            <a:off x="5990036" y="1609382"/>
            <a:ext cx="1103187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Edge list</a:t>
            </a:r>
            <a:endParaRPr lang="ko-KR" altLang="en-US" dirty="0"/>
          </a:p>
        </p:txBody>
      </p:sp>
      <p:sp>
        <p:nvSpPr>
          <p:cNvPr id="68" name="직사각형 67"/>
          <p:cNvSpPr/>
          <p:nvPr/>
        </p:nvSpPr>
        <p:spPr>
          <a:xfrm flipH="1">
            <a:off x="5990035" y="4077072"/>
            <a:ext cx="45719" cy="7200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 flipH="1">
            <a:off x="1847528" y="4653136"/>
            <a:ext cx="45719" cy="7200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구부러진 연결선 71"/>
          <p:cNvCxnSpPr>
            <a:stCxn id="70" idx="0"/>
            <a:endCxn id="68" idx="0"/>
          </p:cNvCxnSpPr>
          <p:nvPr/>
        </p:nvCxnSpPr>
        <p:spPr>
          <a:xfrm rot="5400000" flipH="1" flipV="1">
            <a:off x="3653608" y="2293851"/>
            <a:ext cx="576064" cy="4142507"/>
          </a:xfrm>
          <a:prstGeom prst="curvedConnector3">
            <a:avLst>
              <a:gd name="adj1" fmla="val 139683"/>
            </a:avLst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59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ko-KR" dirty="0">
                <a:solidFill>
                  <a:schemeClr val="accent2">
                    <a:lumMod val="50000"/>
                  </a:schemeClr>
                </a:solidFill>
              </a:rPr>
              <a:t>Maintain a two-dimensional V-by-V Boolean array;</a:t>
            </a:r>
            <a:br>
              <a:rPr lang="en-US" altLang="ko-KR" dirty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US" altLang="ko-KR" dirty="0">
                <a:solidFill>
                  <a:schemeClr val="accent2">
                    <a:lumMod val="50000"/>
                  </a:schemeClr>
                </a:solidFill>
              </a:rPr>
              <a:t>     for each edge v-w in graph: </a:t>
            </a:r>
            <a:r>
              <a:rPr lang="en-US" altLang="ko-KR" sz="1800" dirty="0" err="1">
                <a:solidFill>
                  <a:srgbClr val="C00000"/>
                </a:solidFill>
                <a:cs typeface="Consolas" panose="020B0609020204030204" pitchFamily="49" charset="0"/>
              </a:rPr>
              <a:t>adj</a:t>
            </a:r>
            <a:r>
              <a:rPr lang="en-US" altLang="ko-KR" sz="1800" dirty="0">
                <a:solidFill>
                  <a:srgbClr val="C00000"/>
                </a:solidFill>
                <a:cs typeface="Consolas" panose="020B0609020204030204" pitchFamily="49" charset="0"/>
              </a:rPr>
              <a:t>[v][w] = </a:t>
            </a:r>
            <a:r>
              <a:rPr lang="en-US" altLang="ko-KR" sz="1800" dirty="0" err="1">
                <a:solidFill>
                  <a:srgbClr val="C00000"/>
                </a:solidFill>
                <a:cs typeface="Consolas" panose="020B0609020204030204" pitchFamily="49" charset="0"/>
              </a:rPr>
              <a:t>adj</a:t>
            </a:r>
            <a:r>
              <a:rPr lang="en-US" altLang="ko-KR" sz="1800" dirty="0">
                <a:solidFill>
                  <a:srgbClr val="C00000"/>
                </a:solidFill>
                <a:cs typeface="Consolas" panose="020B0609020204030204" pitchFamily="49" charset="0"/>
              </a:rPr>
              <a:t>[w][v] = true.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Coding – Adjacency-matrix </a:t>
            </a:r>
            <a:r>
              <a:rPr lang="ko-KR" altLang="en-US" dirty="0" err="1"/>
              <a:t>인접행렬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1" y="1786625"/>
            <a:ext cx="8484928" cy="46337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769515" y="2132856"/>
            <a:ext cx="3772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Since it is undirected edge (or graph)</a:t>
            </a:r>
          </a:p>
        </p:txBody>
      </p:sp>
    </p:spTree>
    <p:extLst>
      <p:ext uri="{BB962C8B-B14F-4D97-AF65-F5344CB8AC3E}">
        <p14:creationId xmlns:p14="http://schemas.microsoft.com/office/powerpoint/2010/main" val="156676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623392" y="4752474"/>
            <a:ext cx="11117070" cy="833663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</p:spPr>
        <p:txBody>
          <a:bodyPr vert="horz" wrap="square" lIns="108000" tIns="108000" rIns="108000" bIns="108000" rtlCol="0" anchor="ctr">
            <a:spAutoFit/>
            <a:scene3d>
              <a:camera prst="orthographicFront" fov="0">
                <a:rot lat="0" lon="0" rev="0"/>
              </a:camera>
              <a:lightRig rig="glow" dir="t">
                <a:rot lat="0" lon="0" rev="4500000"/>
              </a:lightRig>
            </a:scene3d>
            <a:sp3d prstMaterial="matte">
              <a:contourClr>
                <a:schemeClr val="accent1">
                  <a:alpha val="95000"/>
                </a:schemeClr>
              </a:contourClr>
            </a:sp3d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2400" b="1" kern="1200" spc="53">
                <a:ln>
                  <a:noFill/>
                  <a:prstDash val="solid"/>
                </a:ln>
                <a:gradFill flip="none" rotWithShape="1">
                  <a:gsLst>
                    <a:gs pos="0">
                      <a:schemeClr val="tx2"/>
                    </a:gs>
                    <a:gs pos="26000">
                      <a:schemeClr val="tx2"/>
                    </a:gs>
                    <a:gs pos="41000">
                      <a:schemeClr val="tx2">
                        <a:shade val="90000"/>
                      </a:schemeClr>
                    </a:gs>
                    <a:gs pos="67000">
                      <a:schemeClr val="tx2">
                        <a:shade val="50000"/>
                      </a:schemeClr>
                    </a:gs>
                    <a:gs pos="95000">
                      <a:schemeClr val="tx2"/>
                    </a:gs>
                  </a:gsLst>
                  <a:lin ang="5400000" scaled="1"/>
                  <a:tileRect/>
                </a:gradFill>
                <a:effectLst/>
                <a:latin typeface="바탕체" panose="02030609000101010101" pitchFamily="17" charset="-127"/>
                <a:ea typeface="바탕체" panose="02030609000101010101" pitchFamily="17" charset="-127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pPr latinLnBrk="0"/>
            <a:r>
              <a:rPr lang="ko-KR" altLang="en-US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너는 청년의 때에 너의 창조주를 기억하라</a:t>
            </a:r>
            <a:r>
              <a:rPr lang="en-US" altLang="ko-KR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. </a:t>
            </a:r>
            <a:r>
              <a:rPr lang="ko-KR" altLang="en-US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곧 곤고한 날이 이르기 전에</a:t>
            </a:r>
            <a:r>
              <a:rPr lang="en-US" altLang="ko-KR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, </a:t>
            </a:r>
            <a:r>
              <a:rPr lang="ko-KR" altLang="en-US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나는 아무 낙이 없다고 할 해들이 가깝기 전에 </a:t>
            </a:r>
            <a:r>
              <a:rPr lang="en-US" altLang="ko-KR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(</a:t>
            </a:r>
            <a:r>
              <a:rPr lang="ko-KR" altLang="en-US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전도서 </a:t>
            </a:r>
            <a:r>
              <a:rPr lang="en-US" altLang="ko-KR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12:1)</a:t>
            </a:r>
            <a:endParaRPr lang="en-US" altLang="ko-KR" sz="2000" dirty="0">
              <a:latin typeface="KoPub바탕체 Bold" panose="02020603020101020101" pitchFamily="18" charset="-127"/>
              <a:ea typeface="KoPub바탕체 Bold" panose="02020603020101020101" pitchFamily="18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623392" y="5619232"/>
            <a:ext cx="11117070" cy="833663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</p:spPr>
        <p:txBody>
          <a:bodyPr vert="horz" wrap="square" lIns="108000" tIns="108000" rIns="108000" bIns="108000" rtlCol="0" anchor="ctr">
            <a:spAutoFit/>
            <a:scene3d>
              <a:camera prst="orthographicFront" fov="0">
                <a:rot lat="0" lon="0" rev="0"/>
              </a:camera>
              <a:lightRig rig="glow" dir="t">
                <a:rot lat="0" lon="0" rev="4500000"/>
              </a:lightRig>
            </a:scene3d>
            <a:sp3d prstMaterial="matte">
              <a:contourClr>
                <a:schemeClr val="accent1">
                  <a:alpha val="95000"/>
                </a:schemeClr>
              </a:contourClr>
            </a:sp3d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2400" b="1" kern="1200" spc="53">
                <a:ln>
                  <a:noFill/>
                  <a:prstDash val="solid"/>
                </a:ln>
                <a:gradFill flip="none" rotWithShape="1">
                  <a:gsLst>
                    <a:gs pos="0">
                      <a:schemeClr val="tx2"/>
                    </a:gs>
                    <a:gs pos="26000">
                      <a:schemeClr val="tx2"/>
                    </a:gs>
                    <a:gs pos="41000">
                      <a:schemeClr val="tx2">
                        <a:shade val="90000"/>
                      </a:schemeClr>
                    </a:gs>
                    <a:gs pos="67000">
                      <a:schemeClr val="tx2">
                        <a:shade val="50000"/>
                      </a:schemeClr>
                    </a:gs>
                    <a:gs pos="95000">
                      <a:schemeClr val="tx2"/>
                    </a:gs>
                  </a:gsLst>
                  <a:lin ang="5400000" scaled="1"/>
                  <a:tileRect/>
                </a:gradFill>
                <a:effectLst/>
                <a:latin typeface="바탕체" panose="02030609000101010101" pitchFamily="17" charset="-127"/>
                <a:ea typeface="바탕체" panose="02030609000101010101" pitchFamily="17" charset="-127"/>
                <a:cs typeface="+mj-cs"/>
              </a:defRPr>
            </a:lvl1pPr>
            <a:lvl2pPr eaLnBrk="1" latinLnBrk="1" hangingPunct="1">
              <a:defRPr kumimoji="0">
                <a:solidFill>
                  <a:schemeClr val="tx2"/>
                </a:solidFill>
              </a:defRPr>
            </a:lvl2pPr>
            <a:lvl3pPr eaLnBrk="1" latinLnBrk="1" hangingPunct="1">
              <a:defRPr kumimoji="0">
                <a:solidFill>
                  <a:schemeClr val="tx2"/>
                </a:solidFill>
              </a:defRPr>
            </a:lvl3pPr>
            <a:lvl4pPr eaLnBrk="1" latinLnBrk="1" hangingPunct="1">
              <a:defRPr kumimoji="0">
                <a:solidFill>
                  <a:schemeClr val="tx2"/>
                </a:solidFill>
              </a:defRPr>
            </a:lvl4pPr>
            <a:lvl5pPr eaLnBrk="1" latinLnBrk="1" hangingPunct="1">
              <a:defRPr kumimoji="0">
                <a:solidFill>
                  <a:schemeClr val="tx2"/>
                </a:solidFill>
              </a:defRPr>
            </a:lvl5pPr>
            <a:lvl6pPr eaLnBrk="1" latinLnBrk="1" hangingPunct="1">
              <a:defRPr kumimoji="0">
                <a:solidFill>
                  <a:schemeClr val="tx2"/>
                </a:solidFill>
              </a:defRPr>
            </a:lvl6pPr>
            <a:lvl7pPr eaLnBrk="1" latinLnBrk="1" hangingPunct="1">
              <a:defRPr kumimoji="0">
                <a:solidFill>
                  <a:schemeClr val="tx2"/>
                </a:solidFill>
              </a:defRPr>
            </a:lvl7pPr>
            <a:lvl8pPr eaLnBrk="1" latinLnBrk="1" hangingPunct="1">
              <a:defRPr kumimoji="0">
                <a:solidFill>
                  <a:schemeClr val="tx2"/>
                </a:solidFill>
              </a:defRPr>
            </a:lvl8pPr>
            <a:lvl9pPr eaLnBrk="1" latinLnBrk="1" hangingPunct="1">
              <a:defRPr kumimoji="0">
                <a:solidFill>
                  <a:schemeClr val="tx2"/>
                </a:solidFill>
              </a:defRPr>
            </a:lvl9pPr>
          </a:lstStyle>
          <a:p>
            <a:pPr latinLnBrk="0"/>
            <a:r>
              <a:rPr lang="ko-KR" altLang="en-US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모든 사람이 죄를 </a:t>
            </a:r>
            <a:r>
              <a:rPr lang="ko-KR" altLang="en-US" sz="2000" dirty="0" err="1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범하였으매</a:t>
            </a:r>
            <a:r>
              <a:rPr lang="ko-KR" altLang="en-US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 하나님의 영광에 이르지 못하더니 그리스도 예수 안에 있는 </a:t>
            </a:r>
            <a:r>
              <a:rPr lang="ko-KR" altLang="en-US" sz="2000" dirty="0" err="1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속량으로</a:t>
            </a:r>
            <a:r>
              <a:rPr lang="ko-KR" altLang="en-US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 말미암아 하나님의 은혜로 값없이 의롭다 하심을 얻은 자 되었느니라 </a:t>
            </a:r>
            <a:r>
              <a:rPr lang="en-US" altLang="ko-KR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(</a:t>
            </a:r>
            <a:r>
              <a:rPr lang="ko-KR" altLang="en-US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로마서 </a:t>
            </a:r>
            <a:r>
              <a:rPr lang="en-US" altLang="ko-KR" sz="2000" dirty="0" smtClean="0">
                <a:latin typeface="KoPub바탕체 Bold" panose="02020603020101020101" pitchFamily="18" charset="-127"/>
                <a:ea typeface="KoPub바탕체 Bold" panose="02020603020101020101" pitchFamily="18" charset="-127"/>
              </a:rPr>
              <a:t>3:23-24) </a:t>
            </a:r>
            <a:endParaRPr lang="en-US" altLang="ko-KR" sz="2000" dirty="0">
              <a:latin typeface="KoPub바탕체 Bold" panose="02020603020101020101" pitchFamily="18" charset="-127"/>
              <a:ea typeface="KoPub바탕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475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chemeClr val="accent2">
                    <a:lumMod val="50000"/>
                  </a:schemeClr>
                </a:solidFill>
              </a:rPr>
              <a:t>3.  Maintain vertex-index array of lists.</a:t>
            </a:r>
            <a:endParaRPr lang="en-US" altLang="ko-KR" sz="1800" dirty="0">
              <a:solidFill>
                <a:srgbClr val="C00000"/>
              </a:solidFill>
              <a:cs typeface="Consolas" panose="020B0609020204030204" pitchFamily="49" charset="0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Coding – Adjacency list </a:t>
            </a:r>
            <a:r>
              <a:rPr lang="ko-KR" altLang="en-US" dirty="0" err="1" smtClean="0"/>
              <a:t>인접리스트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600572"/>
            <a:ext cx="7910536" cy="49247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직사각형 6"/>
          <p:cNvSpPr/>
          <p:nvPr/>
        </p:nvSpPr>
        <p:spPr>
          <a:xfrm>
            <a:off x="7509399" y="1071595"/>
            <a:ext cx="26564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</a:rPr>
              <a:t>use Bag in Java. </a:t>
            </a:r>
          </a:p>
          <a:p>
            <a:r>
              <a:rPr lang="en-US" altLang="ko-KR" sz="1600" dirty="0">
                <a:solidFill>
                  <a:srgbClr val="C00000"/>
                </a:solidFill>
              </a:rPr>
              <a:t>use a linked list in </a:t>
            </a:r>
            <a:r>
              <a:rPr lang="en-US" altLang="ko-KR" sz="1600" dirty="0" smtClean="0">
                <a:solidFill>
                  <a:srgbClr val="C00000"/>
                </a:solidFill>
              </a:rPr>
              <a:t>C/C++.</a:t>
            </a:r>
            <a:endParaRPr lang="en-US" altLang="ko-KR" sz="1600" dirty="0">
              <a:solidFill>
                <a:srgbClr val="C00000"/>
              </a:solidFill>
            </a:endParaRPr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6096000" y="4293096"/>
            <a:ext cx="5040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>
            <a:off x="6096000" y="4437112"/>
            <a:ext cx="5040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67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Coding – </a:t>
            </a:r>
            <a:r>
              <a:rPr lang="en-US" altLang="ko-KR" dirty="0" err="1" smtClean="0"/>
              <a:t>graph.h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21</a:t>
            </a:fld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527051" y="836712"/>
            <a:ext cx="6768752" cy="2893100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// a structure to represent an adjacency list </a:t>
            </a:r>
            <a:r>
              <a:rPr lang="en-US" altLang="ko-KR" sz="16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of vertices</a:t>
            </a:r>
          </a:p>
          <a:p>
            <a:r>
              <a:rPr lang="en-US" altLang="ko-KR" sz="16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struct </a:t>
            </a:r>
            <a:r>
              <a:rPr lang="en-US" altLang="ko-KR" sz="1600" dirty="0" err="1">
                <a:latin typeface="Consolas" panose="020B0609020204030204" pitchFamily="49" charset="0"/>
                <a:cs typeface="Courier New" panose="02070309020205020404" pitchFamily="49" charset="0"/>
              </a:rPr>
              <a:t>Gnode</a:t>
            </a:r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 int    item;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altLang="ko-KR" sz="1600" dirty="0" err="1">
                <a:latin typeface="Consolas" panose="020B0609020204030204" pitchFamily="49" charset="0"/>
                <a:cs typeface="Courier New" panose="02070309020205020404" pitchFamily="49" charset="0"/>
              </a:rPr>
              <a:t>Gnode</a:t>
            </a:r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* next;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altLang="ko-KR" sz="1600" dirty="0" err="1">
                <a:latin typeface="Consolas" panose="020B0609020204030204" pitchFamily="49" charset="0"/>
                <a:cs typeface="Courier New" panose="02070309020205020404" pitchFamily="49" charset="0"/>
              </a:rPr>
              <a:t>Gnode</a:t>
            </a:r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(int </a:t>
            </a:r>
            <a:r>
              <a:rPr lang="en-US" altLang="ko-KR" sz="1600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600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600" dirty="0" err="1">
                <a:latin typeface="Consolas" panose="020B0609020204030204" pitchFamily="49" charset="0"/>
                <a:cs typeface="Courier New" panose="02070309020205020404" pitchFamily="49" charset="0"/>
              </a:rPr>
              <a:t>Gnode</a:t>
            </a:r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*p = nullptr) {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   item = i;  next = p;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 ~</a:t>
            </a:r>
            <a:r>
              <a:rPr lang="en-US" altLang="ko-KR" sz="1600" dirty="0" err="1">
                <a:latin typeface="Consolas" panose="020B0609020204030204" pitchFamily="49" charset="0"/>
                <a:cs typeface="Courier New" panose="02070309020205020404" pitchFamily="49" charset="0"/>
              </a:rPr>
              <a:t>Gnode</a:t>
            </a:r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() {}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};</a:t>
            </a:r>
          </a:p>
          <a:p>
            <a:endParaRPr lang="en-US" altLang="ko-KR" sz="16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using </a:t>
            </a:r>
            <a:r>
              <a:rPr lang="en-US" altLang="ko-KR" sz="1600" dirty="0" err="1">
                <a:latin typeface="Consolas" panose="020B0609020204030204" pitchFamily="49" charset="0"/>
                <a:cs typeface="Courier New" panose="02070309020205020404" pitchFamily="49" charset="0"/>
              </a:rPr>
              <a:t>gnode</a:t>
            </a:r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600" dirty="0" err="1">
                <a:latin typeface="Consolas" panose="020B0609020204030204" pitchFamily="49" charset="0"/>
                <a:cs typeface="Courier New" panose="02070309020205020404" pitchFamily="49" charset="0"/>
              </a:rPr>
              <a:t>Gnode</a:t>
            </a:r>
            <a:r>
              <a:rPr lang="en-US" altLang="ko-KR" sz="1600" dirty="0">
                <a:latin typeface="Consolas" panose="020B0609020204030204" pitchFamily="49" charset="0"/>
                <a:cs typeface="Courier New" panose="02070309020205020404" pitchFamily="49" charset="0"/>
              </a:rPr>
              <a:t> *;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E7B3BDE-3A30-41BE-9176-84B4FCB6E3BB}"/>
              </a:ext>
            </a:extLst>
          </p:cNvPr>
          <p:cNvCxnSpPr>
            <a:cxnSpLocks/>
          </p:cNvCxnSpPr>
          <p:nvPr/>
        </p:nvCxnSpPr>
        <p:spPr>
          <a:xfrm flipH="1">
            <a:off x="2495600" y="1556792"/>
            <a:ext cx="360040" cy="15146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0FA21EB-FE62-4058-A37C-0984C0AA02AD}"/>
              </a:ext>
            </a:extLst>
          </p:cNvPr>
          <p:cNvSpPr txBox="1"/>
          <p:nvPr/>
        </p:nvSpPr>
        <p:spPr>
          <a:xfrm>
            <a:off x="2855640" y="1360143"/>
            <a:ext cx="4666776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adjacent vertices using </a:t>
            </a:r>
            <a:r>
              <a:rPr lang="en-US" altLang="ko-KR" sz="1600" dirty="0"/>
              <a:t>a </a:t>
            </a:r>
            <a:r>
              <a:rPr lang="en-US" altLang="ko-KR" sz="1600" dirty="0" smtClean="0"/>
              <a:t>singly </a:t>
            </a:r>
            <a:r>
              <a:rPr lang="en-US" altLang="ko-KR" sz="1600" dirty="0" smtClean="0">
                <a:highlight>
                  <a:srgbClr val="FFFF00"/>
                </a:highlight>
              </a:rPr>
              <a:t>linked list</a:t>
            </a:r>
            <a:endParaRPr lang="ko-KR" alt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FA21EB-FE62-4058-A37C-0984C0AA02AD}"/>
              </a:ext>
            </a:extLst>
          </p:cNvPr>
          <p:cNvSpPr txBox="1"/>
          <p:nvPr/>
        </p:nvSpPr>
        <p:spPr>
          <a:xfrm>
            <a:off x="4223792" y="2222128"/>
            <a:ext cx="2808312" cy="3427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next vertex to link if any.</a:t>
            </a:r>
            <a:endParaRPr lang="ko-KR" altLang="en-US" sz="1600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E7B3BDE-3A30-41BE-9176-84B4FCB6E3BB}"/>
              </a:ext>
            </a:extLst>
          </p:cNvPr>
          <p:cNvCxnSpPr>
            <a:cxnSpLocks/>
          </p:cNvCxnSpPr>
          <p:nvPr/>
        </p:nvCxnSpPr>
        <p:spPr>
          <a:xfrm flipH="1" flipV="1">
            <a:off x="3791744" y="2222128"/>
            <a:ext cx="348369" cy="19131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85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Coding – graph.cpp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527051" y="836712"/>
            <a:ext cx="8138542" cy="4524315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600" dirty="0">
                <a:latin typeface="Consolas" panose="020B0609020204030204" pitchFamily="49" charset="0"/>
              </a:rPr>
              <a:t>struct Graph {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  int V;       </a:t>
            </a:r>
            <a:r>
              <a:rPr lang="en-US" altLang="ko-KR" sz="1600" dirty="0" smtClean="0">
                <a:latin typeface="Consolas" panose="020B0609020204030204" pitchFamily="49" charset="0"/>
              </a:rPr>
              <a:t>      // N vertices 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 </a:t>
            </a:r>
            <a:r>
              <a:rPr lang="en-US" altLang="ko-KR" sz="1600" dirty="0" smtClean="0">
                <a:latin typeface="Consolas" panose="020B0609020204030204" pitchFamily="49" charset="0"/>
              </a:rPr>
              <a:t> int </a:t>
            </a:r>
            <a:r>
              <a:rPr lang="en-US" altLang="ko-KR" sz="1600" dirty="0">
                <a:latin typeface="Consolas" panose="020B0609020204030204" pitchFamily="49" charset="0"/>
              </a:rPr>
              <a:t>E;             // </a:t>
            </a:r>
            <a:r>
              <a:rPr lang="en-US" altLang="ko-KR" sz="1600" dirty="0" smtClean="0">
                <a:latin typeface="Consolas" panose="020B0609020204030204" pitchFamily="49" charset="0"/>
              </a:rPr>
              <a:t>N </a:t>
            </a:r>
            <a:r>
              <a:rPr lang="en-US" altLang="ko-KR" sz="1600" dirty="0">
                <a:latin typeface="Consolas" panose="020B0609020204030204" pitchFamily="49" charset="0"/>
              </a:rPr>
              <a:t>edges </a:t>
            </a:r>
            <a:endParaRPr lang="en-US" altLang="ko-KR" sz="1600" dirty="0" smtClean="0">
              <a:latin typeface="Consolas" panose="020B0609020204030204" pitchFamily="49" charset="0"/>
            </a:endParaRPr>
          </a:p>
          <a:p>
            <a:r>
              <a:rPr lang="en-US" altLang="ko-KR" sz="1600" dirty="0">
                <a:latin typeface="Consolas" panose="020B0609020204030204" pitchFamily="49" charset="0"/>
              </a:rPr>
              <a:t> </a:t>
            </a:r>
            <a:r>
              <a:rPr lang="en-US" altLang="ko-KR" sz="1600" dirty="0" smtClean="0">
                <a:latin typeface="Consolas" panose="020B0609020204030204" pitchFamily="49" charset="0"/>
              </a:rPr>
              <a:t> </a:t>
            </a:r>
            <a:r>
              <a:rPr lang="en-US" altLang="ko-KR" sz="1600" dirty="0" err="1" smtClean="0">
                <a:latin typeface="Consolas" panose="020B0609020204030204" pitchFamily="49" charset="0"/>
              </a:rPr>
              <a:t>gnode</a:t>
            </a:r>
            <a:r>
              <a:rPr lang="en-US" altLang="ko-KR" sz="1600" dirty="0" smtClean="0"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latin typeface="Consolas" panose="020B0609020204030204" pitchFamily="49" charset="0"/>
              </a:rPr>
              <a:t>adj;         // </a:t>
            </a:r>
            <a:r>
              <a:rPr lang="en-US" altLang="ko-KR" sz="1600" dirty="0" smtClean="0">
                <a:highlight>
                  <a:srgbClr val="FFFF00"/>
                </a:highlight>
                <a:latin typeface="Consolas" panose="020B0609020204030204" pitchFamily="49" charset="0"/>
              </a:rPr>
              <a:t>array</a:t>
            </a:r>
            <a:r>
              <a:rPr lang="en-US" altLang="ko-KR" sz="1600" dirty="0" smtClean="0"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latin typeface="Consolas" panose="020B0609020204030204" pitchFamily="49" charset="0"/>
              </a:rPr>
              <a:t>of </a:t>
            </a:r>
            <a:r>
              <a:rPr lang="en-US" altLang="ko-KR" sz="1600" dirty="0" smtClean="0">
                <a:latin typeface="Consolas" panose="020B0609020204030204" pitchFamily="49" charset="0"/>
              </a:rPr>
              <a:t>linked lists of vertices</a:t>
            </a:r>
            <a:endParaRPr lang="ko-KR" altLang="en-US" sz="1600" dirty="0">
              <a:latin typeface="Consolas" panose="020B0609020204030204" pitchFamily="49" charset="0"/>
            </a:endParaRPr>
          </a:p>
          <a:p>
            <a:r>
              <a:rPr lang="en-US" altLang="ko-KR" sz="1600" dirty="0">
                <a:latin typeface="Consolas" panose="020B0609020204030204" pitchFamily="49" charset="0"/>
              </a:rPr>
              <a:t>  </a:t>
            </a:r>
            <a:r>
              <a:rPr lang="en-US" altLang="ko-KR" sz="1600" dirty="0">
                <a:highlight>
                  <a:srgbClr val="FFFF00"/>
                </a:highlight>
                <a:latin typeface="Consolas" panose="020B0609020204030204" pitchFamily="49" charset="0"/>
              </a:rPr>
              <a:t>Graph(int v = 0) </a:t>
            </a:r>
            <a:r>
              <a:rPr lang="en-US" altLang="ko-KR" sz="1600" dirty="0">
                <a:latin typeface="Consolas" panose="020B0609020204030204" pitchFamily="49" charset="0"/>
              </a:rPr>
              <a:t>{ // constructs a graph with v vertices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    V = v;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    E = 0</a:t>
            </a:r>
            <a:r>
              <a:rPr lang="en-US" altLang="ko-KR" sz="1600" dirty="0" smtClean="0">
                <a:latin typeface="Consolas" panose="020B0609020204030204" pitchFamily="49" charset="0"/>
              </a:rPr>
              <a:t>;</a:t>
            </a:r>
            <a:endParaRPr lang="en-US" altLang="ko-KR" sz="1600" dirty="0">
              <a:latin typeface="Consolas" panose="020B0609020204030204" pitchFamily="49" charset="0"/>
            </a:endParaRPr>
          </a:p>
          <a:p>
            <a:r>
              <a:rPr lang="en-US" altLang="ko-KR" sz="1600" dirty="0" smtClean="0"/>
              <a:t>        </a:t>
            </a:r>
            <a:r>
              <a:rPr lang="en-US" altLang="ko-KR" sz="1600" dirty="0" err="1" smtClean="0">
                <a:latin typeface="Consolas" panose="020B0609020204030204" pitchFamily="49" charset="0"/>
              </a:rPr>
              <a:t>adj</a:t>
            </a:r>
            <a:r>
              <a:rPr lang="en-US" altLang="ko-KR" sz="1600" dirty="0" smtClean="0"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latin typeface="Consolas" panose="020B0609020204030204" pitchFamily="49" charset="0"/>
              </a:rPr>
              <a:t>= new (</a:t>
            </a:r>
            <a:r>
              <a:rPr lang="en-US" altLang="ko-KR" sz="1600" dirty="0" err="1">
                <a:latin typeface="Consolas" panose="020B0609020204030204" pitchFamily="49" charset="0"/>
              </a:rPr>
              <a:t>nothrow</a:t>
            </a:r>
            <a:r>
              <a:rPr lang="en-US" altLang="ko-KR" sz="1600" dirty="0">
                <a:latin typeface="Consolas" panose="020B0609020204030204" pitchFamily="49" charset="0"/>
              </a:rPr>
              <a:t>) </a:t>
            </a:r>
            <a:r>
              <a:rPr lang="en-US" altLang="ko-KR" sz="1600" dirty="0" err="1" smtClean="0">
                <a:latin typeface="Consolas" panose="020B0609020204030204" pitchFamily="49" charset="0"/>
              </a:rPr>
              <a:t>Gnode</a:t>
            </a:r>
            <a:r>
              <a:rPr lang="en-US" altLang="ko-KR" sz="1600" dirty="0" smtClean="0">
                <a:latin typeface="Consolas" panose="020B0609020204030204" pitchFamily="49" charset="0"/>
              </a:rPr>
              <a:t>[v];</a:t>
            </a:r>
          </a:p>
          <a:p>
            <a:r>
              <a:rPr lang="en-US" altLang="ko-KR" sz="1600" dirty="0" smtClean="0">
                <a:latin typeface="Consolas" panose="020B0609020204030204" pitchFamily="49" charset="0"/>
              </a:rPr>
              <a:t>    assert(</a:t>
            </a:r>
            <a:r>
              <a:rPr lang="en-US" altLang="ko-KR" sz="1600" dirty="0" err="1" smtClean="0">
                <a:latin typeface="Consolas" panose="020B0609020204030204" pitchFamily="49" charset="0"/>
              </a:rPr>
              <a:t>adj</a:t>
            </a:r>
            <a:r>
              <a:rPr lang="en-US" altLang="ko-KR" sz="1600" dirty="0" smtClean="0"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latin typeface="Consolas" panose="020B0609020204030204" pitchFamily="49" charset="0"/>
              </a:rPr>
              <a:t>!= nullptr);</a:t>
            </a:r>
          </a:p>
          <a:p>
            <a:endParaRPr lang="ko-KR" altLang="en-US" sz="1600" dirty="0">
              <a:latin typeface="Consolas" panose="020B0609020204030204" pitchFamily="49" charset="0"/>
            </a:endParaRPr>
          </a:p>
          <a:p>
            <a:r>
              <a:rPr lang="nn-NO" altLang="ko-KR" sz="1600" dirty="0" smtClean="0">
                <a:latin typeface="Consolas" panose="020B0609020204030204" pitchFamily="49" charset="0"/>
              </a:rPr>
              <a:t>    for </a:t>
            </a:r>
            <a:r>
              <a:rPr lang="nn-NO" altLang="ko-KR" sz="1600" dirty="0">
                <a:latin typeface="Consolas" panose="020B0609020204030204" pitchFamily="49" charset="0"/>
              </a:rPr>
              <a:t>(int  i = 0; i &lt; </a:t>
            </a:r>
            <a:r>
              <a:rPr lang="nn-NO" altLang="ko-KR" sz="1600" dirty="0" smtClean="0">
                <a:latin typeface="Consolas" panose="020B0609020204030204" pitchFamily="49" charset="0"/>
              </a:rPr>
              <a:t>v; </a:t>
            </a:r>
            <a:r>
              <a:rPr lang="nn-NO" altLang="ko-KR" sz="1600" dirty="0">
                <a:latin typeface="Consolas" panose="020B0609020204030204" pitchFamily="49" charset="0"/>
              </a:rPr>
              <a:t>i++) </a:t>
            </a:r>
            <a:r>
              <a:rPr lang="nn-NO" altLang="ko-KR" sz="1600" dirty="0" smtClean="0">
                <a:latin typeface="Consolas" panose="020B0609020204030204" pitchFamily="49" charset="0"/>
              </a:rPr>
              <a:t>{ </a:t>
            </a:r>
            <a:r>
              <a:rPr lang="en-US" altLang="ko-KR" sz="1600" dirty="0" smtClean="0">
                <a:latin typeface="Consolas" panose="020B0609020204030204" pitchFamily="49" charset="0"/>
              </a:rPr>
              <a:t>// initialize </a:t>
            </a:r>
            <a:r>
              <a:rPr lang="en-US" altLang="ko-KR" sz="1600" b="1" dirty="0" err="1" smtClean="0">
                <a:latin typeface="Consolas" panose="020B0609020204030204" pitchFamily="49" charset="0"/>
              </a:rPr>
              <a:t>adj</a:t>
            </a:r>
            <a:r>
              <a:rPr lang="en-US" altLang="ko-KR" sz="1600" b="1" dirty="0" smtClean="0">
                <a:latin typeface="Consolas" panose="020B0609020204030204" pitchFamily="49" charset="0"/>
              </a:rPr>
              <a:t> </a:t>
            </a:r>
            <a:r>
              <a:rPr lang="en-US" altLang="ko-KR" sz="1600" b="1" dirty="0">
                <a:latin typeface="Consolas" panose="020B0609020204030204" pitchFamily="49" charset="0"/>
              </a:rPr>
              <a:t>list </a:t>
            </a:r>
            <a:r>
              <a:rPr lang="en-US" altLang="ko-KR" sz="1600" dirty="0">
                <a:latin typeface="Consolas" panose="020B0609020204030204" pitchFamily="49" charset="0"/>
              </a:rPr>
              <a:t>as </a:t>
            </a:r>
            <a:r>
              <a:rPr lang="en-US" altLang="ko-KR" sz="1600" dirty="0" smtClean="0">
                <a:latin typeface="Consolas" panose="020B0609020204030204" pitchFamily="49" charset="0"/>
              </a:rPr>
              <a:t>empty;</a:t>
            </a:r>
            <a:endParaRPr lang="nn-NO" altLang="ko-KR" sz="1600" dirty="0">
              <a:latin typeface="Consolas" panose="020B0609020204030204" pitchFamily="49" charset="0"/>
            </a:endParaRPr>
          </a:p>
          <a:p>
            <a:r>
              <a:rPr lang="en-US" altLang="ko-KR" sz="1600" dirty="0">
                <a:latin typeface="Consolas" panose="020B0609020204030204" pitchFamily="49" charset="0"/>
              </a:rPr>
              <a:t>        </a:t>
            </a:r>
            <a:r>
              <a:rPr lang="en-US" altLang="ko-KR" sz="1600" dirty="0" err="1" smtClean="0">
                <a:latin typeface="Consolas" panose="020B0609020204030204" pitchFamily="49" charset="0"/>
              </a:rPr>
              <a:t>adj</a:t>
            </a:r>
            <a:r>
              <a:rPr lang="en-US" altLang="ko-KR" sz="1600" dirty="0" smtClean="0">
                <a:latin typeface="Consolas" panose="020B0609020204030204" pitchFamily="49" charset="0"/>
              </a:rPr>
              <a:t>[</a:t>
            </a:r>
            <a:r>
              <a:rPr lang="en-US" altLang="ko-KR" sz="1600" dirty="0" err="1" smtClean="0">
                <a:latin typeface="Consolas" panose="020B0609020204030204" pitchFamily="49" charset="0"/>
              </a:rPr>
              <a:t>i</a:t>
            </a:r>
            <a:r>
              <a:rPr lang="en-US" altLang="ko-KR" sz="1600" dirty="0">
                <a:latin typeface="Consolas" panose="020B0609020204030204" pitchFamily="49" charset="0"/>
              </a:rPr>
              <a:t>].next = nullptr; 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        </a:t>
            </a:r>
            <a:r>
              <a:rPr lang="en-US" altLang="ko-KR" sz="1600" dirty="0" err="1" smtClean="0">
                <a:latin typeface="Consolas" panose="020B0609020204030204" pitchFamily="49" charset="0"/>
              </a:rPr>
              <a:t>adj</a:t>
            </a:r>
            <a:r>
              <a:rPr lang="en-US" altLang="ko-KR" sz="1600" dirty="0" smtClean="0">
                <a:latin typeface="Consolas" panose="020B0609020204030204" pitchFamily="49" charset="0"/>
              </a:rPr>
              <a:t>[</a:t>
            </a:r>
            <a:r>
              <a:rPr lang="en-US" altLang="ko-KR" sz="1600" dirty="0" err="1" smtClean="0">
                <a:latin typeface="Consolas" panose="020B0609020204030204" pitchFamily="49" charset="0"/>
              </a:rPr>
              <a:t>i</a:t>
            </a:r>
            <a:r>
              <a:rPr lang="en-US" altLang="ko-KR" sz="1600" dirty="0">
                <a:latin typeface="Consolas" panose="020B0609020204030204" pitchFamily="49" charset="0"/>
              </a:rPr>
              <a:t>].item = i;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    }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  }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  ~Graph() {}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}; </a:t>
            </a:r>
          </a:p>
          <a:p>
            <a:r>
              <a:rPr lang="en-US" altLang="ko-KR" sz="1600" dirty="0">
                <a:latin typeface="Consolas" panose="020B0609020204030204" pitchFamily="49" charset="0"/>
                <a:cs typeface="Consolas" panose="020B0609020204030204" pitchFamily="49" charset="0"/>
              </a:rPr>
              <a:t>using graph = Graph *;</a:t>
            </a:r>
          </a:p>
        </p:txBody>
      </p:sp>
      <p:cxnSp>
        <p:nvCxnSpPr>
          <p:cNvPr id="14" name="직선 화살표 연결선 13"/>
          <p:cNvCxnSpPr/>
          <p:nvPr/>
        </p:nvCxnSpPr>
        <p:spPr>
          <a:xfrm flipH="1">
            <a:off x="4079776" y="3786963"/>
            <a:ext cx="72008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700316B-6707-464A-A384-FD415F1CA178}"/>
              </a:ext>
            </a:extLst>
          </p:cNvPr>
          <p:cNvSpPr txBox="1"/>
          <p:nvPr/>
        </p:nvSpPr>
        <p:spPr>
          <a:xfrm>
            <a:off x="3383210" y="4047273"/>
            <a:ext cx="4944866" cy="55399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unused</a:t>
            </a:r>
            <a:r>
              <a:rPr lang="en-US" sz="1400" dirty="0"/>
              <a:t>; 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but </a:t>
            </a:r>
            <a:r>
              <a:rPr lang="en-US" sz="1400" dirty="0"/>
              <a:t>may store </a:t>
            </a:r>
            <a:r>
              <a:rPr lang="en-US" sz="1400" dirty="0" smtClean="0"/>
              <a:t>the degree of vertex i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4833230" y="3563115"/>
            <a:ext cx="3832363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C00000"/>
                </a:solidFill>
              </a:rPr>
              <a:t>set each adj list </a:t>
            </a:r>
            <a:r>
              <a:rPr lang="en-US" altLang="ko-KR" sz="1400" dirty="0" smtClean="0">
                <a:solidFill>
                  <a:srgbClr val="C00000"/>
                </a:solidFill>
              </a:rPr>
              <a:t>nullptr</a:t>
            </a:r>
          </a:p>
          <a:p>
            <a:r>
              <a:rPr lang="en-US" altLang="ko-KR" sz="1400" dirty="0" smtClean="0">
                <a:solidFill>
                  <a:srgbClr val="C00000"/>
                </a:solidFill>
              </a:rPr>
              <a:t>to begin with </a:t>
            </a:r>
            <a:endParaRPr lang="en-US" altLang="ko-KR" sz="1400" dirty="0">
              <a:solidFill>
                <a:srgbClr val="C00000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386483" y="5015498"/>
            <a:ext cx="5112568" cy="861774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1600" dirty="0">
                <a:latin typeface="Consolas" panose="020B0609020204030204" pitchFamily="49" charset="0"/>
              </a:rPr>
              <a:t>graph g = </a:t>
            </a:r>
            <a:r>
              <a:rPr lang="en-US" altLang="ko-KR" sz="1600" dirty="0">
                <a:highlight>
                  <a:srgbClr val="FFFF00"/>
                </a:highlight>
                <a:latin typeface="Consolas" panose="020B0609020204030204" pitchFamily="49" charset="0"/>
              </a:rPr>
              <a:t>new Graph(v);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for (</a:t>
            </a:r>
            <a:r>
              <a:rPr lang="nn-NO" altLang="ko-KR" sz="1600" dirty="0">
                <a:latin typeface="Consolas" panose="020B0609020204030204" pitchFamily="49" charset="0"/>
              </a:rPr>
              <a:t>int i = 0; i &lt; E; i++) </a:t>
            </a:r>
          </a:p>
          <a:p>
            <a:r>
              <a:rPr lang="en-US" altLang="ko-KR" sz="1600" dirty="0">
                <a:latin typeface="Consolas" panose="020B0609020204030204" pitchFamily="49" charset="0"/>
              </a:rPr>
              <a:t>  </a:t>
            </a:r>
            <a:r>
              <a:rPr lang="en-US" altLang="ko-KR" sz="1600" dirty="0" err="1">
                <a:latin typeface="Consolas" panose="020B0609020204030204" pitchFamily="49" charset="0"/>
              </a:rPr>
              <a:t>addEdge</a:t>
            </a:r>
            <a:r>
              <a:rPr lang="en-US" altLang="ko-KR" sz="1600" dirty="0">
                <a:latin typeface="Consolas" panose="020B0609020204030204" pitchFamily="49" charset="0"/>
              </a:rPr>
              <a:t>(g, </a:t>
            </a:r>
            <a:r>
              <a:rPr lang="en-US" altLang="ko-KR" sz="1600" dirty="0" smtClean="0">
                <a:latin typeface="Consolas" panose="020B0609020204030204" pitchFamily="49" charset="0"/>
              </a:rPr>
              <a:t>from[i</a:t>
            </a:r>
            <a:r>
              <a:rPr lang="en-US" altLang="ko-KR" sz="1600" dirty="0">
                <a:latin typeface="Consolas" panose="020B0609020204030204" pitchFamily="49" charset="0"/>
              </a:rPr>
              <a:t>], </a:t>
            </a:r>
            <a:r>
              <a:rPr lang="en-US" altLang="ko-KR" sz="1600" dirty="0" smtClean="0">
                <a:latin typeface="Consolas" panose="020B0609020204030204" pitchFamily="49" charset="0"/>
              </a:rPr>
              <a:t>to[i</a:t>
            </a:r>
            <a:r>
              <a:rPr lang="en-US" altLang="ko-KR" sz="1600" dirty="0">
                <a:latin typeface="Consolas" panose="020B0609020204030204" pitchFamily="49" charset="0"/>
              </a:rPr>
              <a:t>]);</a:t>
            </a:r>
          </a:p>
        </p:txBody>
      </p:sp>
      <p:cxnSp>
        <p:nvCxnSpPr>
          <p:cNvPr id="18" name="직선 화살표 연결선 17"/>
          <p:cNvCxnSpPr/>
          <p:nvPr/>
        </p:nvCxnSpPr>
        <p:spPr>
          <a:xfrm flipH="1" flipV="1">
            <a:off x="3215680" y="4147003"/>
            <a:ext cx="167530" cy="6954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7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</a:rPr>
              <a:t>In practice:  </a:t>
            </a:r>
            <a:r>
              <a:rPr lang="en-US" altLang="ko-KR" b="1" dirty="0"/>
              <a:t>Use adjacency-lists representation.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Algorithms based on iterating over vertices adjacent to 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Real-world graphs tend to be </a:t>
            </a:r>
            <a:r>
              <a:rPr lang="en-US" altLang="ko-KR" dirty="0">
                <a:solidFill>
                  <a:srgbClr val="C00000"/>
                </a:solidFill>
              </a:rPr>
              <a:t>sparse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Coding – Adjacency-matrix </a:t>
            </a:r>
            <a:r>
              <a:rPr lang="ko-KR" altLang="en-US" dirty="0" err="1" smtClean="0"/>
              <a:t>인접행렬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cxnSp>
        <p:nvCxnSpPr>
          <p:cNvPr id="5" name="직선 화살표 연결선 4"/>
          <p:cNvCxnSpPr>
            <a:cxnSpLocks/>
            <a:stCxn id="6" idx="1"/>
          </p:cNvCxnSpPr>
          <p:nvPr/>
        </p:nvCxnSpPr>
        <p:spPr>
          <a:xfrm flipH="1" flipV="1">
            <a:off x="5231904" y="2060848"/>
            <a:ext cx="576064" cy="22038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807968" y="1988840"/>
            <a:ext cx="3057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  <a:latin typeface="Century Gothic" panose="020B0502020202020204" pitchFamily="34" charset="0"/>
              </a:rPr>
              <a:t>huge number of vertices,</a:t>
            </a:r>
          </a:p>
          <a:p>
            <a:r>
              <a:rPr lang="en-US" altLang="ko-KR" sz="1600" dirty="0">
                <a:solidFill>
                  <a:srgbClr val="C00000"/>
                </a:solidFill>
                <a:latin typeface="Century Gothic" panose="020B0502020202020204" pitchFamily="34" charset="0"/>
              </a:rPr>
              <a:t>small average vertex degree</a:t>
            </a:r>
            <a:endParaRPr lang="ko-KR" altLang="en-US" sz="1600" dirty="0">
              <a:solidFill>
                <a:srgbClr val="C0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213" y="2645623"/>
            <a:ext cx="7137933" cy="38797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9825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</a:rPr>
              <a:t>In practice:  </a:t>
            </a:r>
            <a:r>
              <a:rPr lang="en-US" altLang="ko-KR" b="1" dirty="0"/>
              <a:t>Use adjacency-lists representation.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Algorithms based on iterating over vertices adjacent to 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Real-world graphs tend to be </a:t>
            </a:r>
            <a:r>
              <a:rPr lang="en-US" altLang="ko-KR" dirty="0">
                <a:solidFill>
                  <a:srgbClr val="C00000"/>
                </a:solidFill>
              </a:rPr>
              <a:t>sparse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Coding – Adjacency-matrix </a:t>
            </a:r>
            <a:r>
              <a:rPr lang="ko-KR" altLang="en-US" dirty="0" err="1" smtClean="0"/>
              <a:t>인접행렬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cxnSp>
        <p:nvCxnSpPr>
          <p:cNvPr id="5" name="직선 화살표 연결선 4"/>
          <p:cNvCxnSpPr>
            <a:cxnSpLocks/>
            <a:stCxn id="6" idx="1"/>
          </p:cNvCxnSpPr>
          <p:nvPr/>
        </p:nvCxnSpPr>
        <p:spPr>
          <a:xfrm flipH="1" flipV="1">
            <a:off x="5231904" y="2060848"/>
            <a:ext cx="576064" cy="22038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807968" y="1988840"/>
            <a:ext cx="3057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C00000"/>
                </a:solidFill>
                <a:latin typeface="Century Gothic" panose="020B0502020202020204" pitchFamily="34" charset="0"/>
              </a:rPr>
              <a:t>huge number of vertices,</a:t>
            </a:r>
          </a:p>
          <a:p>
            <a:r>
              <a:rPr lang="en-US" altLang="ko-KR" sz="1600" dirty="0">
                <a:solidFill>
                  <a:srgbClr val="C00000"/>
                </a:solidFill>
                <a:latin typeface="Century Gothic" panose="020B0502020202020204" pitchFamily="34" charset="0"/>
              </a:rPr>
              <a:t>small average vertex degree</a:t>
            </a:r>
            <a:endParaRPr lang="ko-KR" altLang="en-US" sz="1600" dirty="0">
              <a:solidFill>
                <a:srgbClr val="C00000"/>
              </a:solidFill>
              <a:latin typeface="Century Gothic" panose="020B0502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표 7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495598" y="3645024"/>
              <a:ext cx="8352928" cy="2026920"/>
            </p:xfrm>
            <a:graphic>
              <a:graphicData uri="http://schemas.openxmlformats.org/drawingml/2006/table">
                <a:tbl>
                  <a:tblPr firstRow="1" bandRow="1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tableStyleId>{5C22544A-7EE6-4342-B048-85BDC9FD1C3A}</a:tableStyleId>
                  </a:tblPr>
                  <a:tblGrid>
                    <a:gridCol w="221130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12987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670585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670585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670585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representation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space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add edge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edge between v and w?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iterate over vertices</a:t>
                          </a:r>
                          <a:r>
                            <a:rPr lang="en-US" altLang="ko-KR" baseline="0" dirty="0"/>
                            <a:t> adjacent to v?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list of edges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adjacency</a:t>
                          </a:r>
                          <a:r>
                            <a:rPr lang="en-US" altLang="ko-KR" baseline="0" dirty="0"/>
                            <a:t> matrix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altLang="ko-KR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ko-KR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p>
                                    <m:r>
                                      <a:rPr lang="en-US" altLang="ko-KR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V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adjacency lists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 + </m:t>
                                </m:r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𝑑𝑒𝑔𝑟𝑒𝑒</m:t>
                                </m:r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𝑑𝑒𝑔𝑟𝑒𝑒</m:t>
                                </m:r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altLang="ko-KR" i="1" dirty="0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표 7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495598" y="3645024"/>
              <a:ext cx="8352928" cy="2026920"/>
            </p:xfrm>
            <a:graphic>
              <a:graphicData uri="http://schemas.openxmlformats.org/drawingml/2006/table">
                <a:tbl>
                  <a:tblPr firstRow="1" bandRow="1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tableStyleId>{5C22544A-7EE6-4342-B048-85BDC9FD1C3A}</a:tableStyleId>
                  </a:tblPr>
                  <a:tblGrid>
                    <a:gridCol w="221130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12987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670585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670585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670585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9144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representation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space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add edge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edge between v and w?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iterate over vertices</a:t>
                          </a:r>
                          <a:r>
                            <a:rPr lang="en-US" altLang="ko-KR" baseline="0" dirty="0"/>
                            <a:t> adjacent to v?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list of edges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adjacency</a:t>
                          </a:r>
                          <a:r>
                            <a:rPr lang="en-US" altLang="ko-KR" baseline="0" dirty="0"/>
                            <a:t> matrix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98919" t="-355738" r="-454054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V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adjacency lists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98919" t="-455738" r="-454054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02190" t="-455738" r="-106204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402190" t="-455738" r="-6204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28344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951984" y="2120566"/>
            <a:ext cx="5343409" cy="934383"/>
          </a:xfrm>
        </p:spPr>
        <p:txBody>
          <a:bodyPr>
            <a:normAutofit/>
          </a:bodyPr>
          <a:lstStyle/>
          <a:p>
            <a:pPr algn="l"/>
            <a:r>
              <a:rPr lang="en-US" altLang="ko-KR" dirty="0">
                <a:solidFill>
                  <a:schemeClr val="tx1"/>
                </a:solidFill>
              </a:rPr>
              <a:t>Data Structures</a:t>
            </a:r>
            <a:br>
              <a:rPr lang="en-US" altLang="ko-KR" dirty="0">
                <a:solidFill>
                  <a:schemeClr val="tx1"/>
                </a:solidFill>
              </a:rPr>
            </a:br>
            <a:r>
              <a:rPr lang="en-US" altLang="ko-KR" dirty="0">
                <a:solidFill>
                  <a:schemeClr val="tx1"/>
                </a:solidFill>
              </a:rPr>
              <a:t>Chapter </a:t>
            </a:r>
            <a:r>
              <a:rPr lang="en-US" altLang="ko-KR" dirty="0" smtClean="0">
                <a:solidFill>
                  <a:schemeClr val="tx1"/>
                </a:solidFill>
              </a:rPr>
              <a:t>7: Graph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3"/>
          </p:nvPr>
        </p:nvSpPr>
        <p:spPr>
          <a:xfrm>
            <a:off x="5951984" y="3166110"/>
            <a:ext cx="5343409" cy="350325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ko-KR" b="1" dirty="0"/>
              <a:t>Introduction </a:t>
            </a:r>
          </a:p>
          <a:p>
            <a:pPr lvl="1"/>
            <a:r>
              <a:rPr lang="en-US" altLang="ko-KR" b="1" dirty="0"/>
              <a:t>Terminology, Representation, ADT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Basic Operations</a:t>
            </a:r>
          </a:p>
          <a:p>
            <a:pPr lvl="1"/>
            <a:r>
              <a:rPr lang="en-US" altLang="ko-KR" dirty="0"/>
              <a:t>DFS, CC, BFS, Processing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Digraph and Applications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Minimum Spanning Tree(MST)</a:t>
            </a:r>
          </a:p>
        </p:txBody>
      </p:sp>
    </p:spTree>
    <p:extLst>
      <p:ext uri="{BB962C8B-B14F-4D97-AF65-F5344CB8AC3E}">
        <p14:creationId xmlns:p14="http://schemas.microsoft.com/office/powerpoint/2010/main" val="213830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Undirected graphs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</a:rPr>
              <a:t>Graph:  Set of vertices connected pairwise by </a:t>
            </a:r>
            <a:r>
              <a:rPr lang="en-US" altLang="ko-KR" b="1" dirty="0" smtClean="0">
                <a:solidFill>
                  <a:schemeClr val="accent2">
                    <a:lumMod val="50000"/>
                  </a:schemeClr>
                </a:solidFill>
              </a:rPr>
              <a:t>edges</a:t>
            </a:r>
            <a:r>
              <a:rPr lang="en-US" altLang="ko-KR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</a:p>
          <a:p>
            <a:r>
              <a:rPr lang="en-US" altLang="ko-KR" i="1" dirty="0">
                <a:solidFill>
                  <a:srgbClr val="262626"/>
                </a:solidFill>
                <a:ea typeface="굴림" panose="020B0600000101010101" pitchFamily="50" charset="-127"/>
              </a:rPr>
              <a:t>Why study graph algorithms</a:t>
            </a:r>
            <a:r>
              <a:rPr lang="en-US" altLang="ko-KR" i="1" dirty="0" smtClean="0">
                <a:solidFill>
                  <a:srgbClr val="262626"/>
                </a:solidFill>
                <a:ea typeface="굴림" panose="020B0600000101010101" pitchFamily="50" charset="-127"/>
              </a:rPr>
              <a:t>?</a:t>
            </a:r>
          </a:p>
          <a:p>
            <a:pPr lvl="1">
              <a:tabLst>
                <a:tab pos="860425" algn="l"/>
                <a:tab pos="1143000" algn="l"/>
                <a:tab pos="1431925" algn="l"/>
                <a:tab pos="1774825" algn="l"/>
                <a:tab pos="3432175" algn="l"/>
              </a:tabLst>
            </a:pPr>
            <a:r>
              <a:rPr lang="en-US" altLang="ko-KR" dirty="0">
                <a:ea typeface="굴림" panose="020B0600000101010101" pitchFamily="50" charset="-127"/>
              </a:rPr>
              <a:t>Thousands of practical applications.</a:t>
            </a:r>
          </a:p>
          <a:p>
            <a:pPr lvl="1">
              <a:tabLst>
                <a:tab pos="860425" algn="l"/>
                <a:tab pos="1143000" algn="l"/>
                <a:tab pos="1431925" algn="l"/>
                <a:tab pos="1774825" algn="l"/>
                <a:tab pos="3432175" algn="l"/>
              </a:tabLst>
            </a:pPr>
            <a:r>
              <a:rPr lang="en-US" altLang="ko-KR" dirty="0">
                <a:ea typeface="굴림" panose="020B0600000101010101" pitchFamily="50" charset="-127"/>
              </a:rPr>
              <a:t>Hundreds of graph algorithms known.</a:t>
            </a:r>
          </a:p>
          <a:p>
            <a:pPr lvl="1">
              <a:tabLst>
                <a:tab pos="860425" algn="l"/>
                <a:tab pos="1143000" algn="l"/>
                <a:tab pos="1431925" algn="l"/>
                <a:tab pos="1774825" algn="l"/>
                <a:tab pos="3432175" algn="l"/>
              </a:tabLst>
            </a:pPr>
            <a:r>
              <a:rPr lang="en-US" altLang="ko-KR" dirty="0">
                <a:ea typeface="굴림" panose="020B0600000101010101" pitchFamily="50" charset="-127"/>
              </a:rPr>
              <a:t>Interesting and broadly useful abstraction.</a:t>
            </a:r>
          </a:p>
          <a:p>
            <a:pPr lvl="1">
              <a:tabLst>
                <a:tab pos="860425" algn="l"/>
                <a:tab pos="1143000" algn="l"/>
                <a:tab pos="1431925" algn="l"/>
                <a:tab pos="1774825" algn="l"/>
                <a:tab pos="3432175" algn="l"/>
              </a:tabLst>
            </a:pPr>
            <a:r>
              <a:rPr lang="en-US" altLang="ko-KR" dirty="0">
                <a:ea typeface="굴림" panose="020B0600000101010101" pitchFamily="50" charset="-127"/>
              </a:rPr>
              <a:t>Challenging branch of computer science and discrete math.</a:t>
            </a:r>
          </a:p>
          <a:p>
            <a:endParaRPr lang="en-US" altLang="ko-KR" dirty="0">
              <a:solidFill>
                <a:srgbClr val="262626"/>
              </a:solidFill>
              <a:ea typeface="굴림" panose="020B0600000101010101" pitchFamily="50" charset="-127"/>
            </a:endParaRPr>
          </a:p>
          <a:p>
            <a:endParaRPr lang="en-US" altLang="ko-KR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0" name="Picture 8" descr="추상화된 서울 지하철 노선도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460" y="3774837"/>
            <a:ext cx="3849997" cy="26784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Title III Electronic Surveillance Line Graph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3774837"/>
            <a:ext cx="3888432" cy="2648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십자형 11"/>
          <p:cNvSpPr/>
          <p:nvPr/>
        </p:nvSpPr>
        <p:spPr>
          <a:xfrm rot="18806544">
            <a:off x="3287688" y="4509120"/>
            <a:ext cx="1080120" cy="1068720"/>
          </a:xfrm>
          <a:prstGeom prst="plus">
            <a:avLst>
              <a:gd name="adj" fmla="val 48866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60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Undirected graphs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b="1" dirty="0"/>
              <a:t>Chemical Environments: Protein Graphs</a:t>
            </a:r>
            <a:endParaRPr lang="en-US" altLang="ko-KR" b="1" dirty="0">
              <a:solidFill>
                <a:schemeClr val="accent2">
                  <a:lumMod val="50000"/>
                </a:schemeClr>
              </a:solidFill>
            </a:endParaRPr>
          </a:p>
          <a:p>
            <a:endParaRPr lang="en-US" altLang="ko-KR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8" name="Picture 2" descr="Protein Grap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576" y="1268762"/>
            <a:ext cx="7968558" cy="45684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767408" y="5877272"/>
            <a:ext cx="108732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Century Gothic" panose="020B0502020202020204" pitchFamily="34" charset="0"/>
              </a:rPr>
              <a:t>Reference: </a:t>
            </a:r>
            <a:r>
              <a:rPr lang="en-US" altLang="ko-KR" sz="1400" b="1" dirty="0"/>
              <a:t>Benson NC</a:t>
            </a:r>
            <a:r>
              <a:rPr lang="en-US" altLang="ko-KR" sz="1400" dirty="0"/>
              <a:t>, Daggett V (2012) A comparison of methods for the analysis of molecular dynamics simulations. </a:t>
            </a:r>
            <a:r>
              <a:rPr lang="en-US" altLang="ko-KR" sz="1400" i="1" dirty="0"/>
              <a:t>J. Phys. Chem. B</a:t>
            </a:r>
            <a:r>
              <a:rPr lang="en-US" altLang="ko-KR" sz="1400" dirty="0"/>
              <a:t> </a:t>
            </a:r>
            <a:r>
              <a:rPr lang="en-US" altLang="ko-KR" sz="1400" b="1" dirty="0"/>
              <a:t>116</a:t>
            </a:r>
            <a:r>
              <a:rPr lang="en-US" altLang="ko-KR" sz="1400" dirty="0"/>
              <a:t>(29): 8722-31.</a:t>
            </a:r>
            <a:endParaRPr lang="ko-KR" altLang="en-US" sz="1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52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Undirected graphs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The </a:t>
            </a:r>
            <a:r>
              <a:rPr lang="ko-KR" altLang="en-US" dirty="0" err="1"/>
              <a:t>Spread</a:t>
            </a:r>
            <a:r>
              <a:rPr lang="ko-KR" altLang="en-US" dirty="0"/>
              <a:t> of </a:t>
            </a:r>
            <a:r>
              <a:rPr lang="ko-KR" altLang="en-US" dirty="0" err="1"/>
              <a:t>Obesity</a:t>
            </a:r>
            <a:r>
              <a:rPr lang="ko-KR" altLang="en-US" dirty="0"/>
              <a:t>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a</a:t>
            </a:r>
            <a:r>
              <a:rPr lang="ko-KR" altLang="en-US" dirty="0"/>
              <a:t> </a:t>
            </a:r>
            <a:r>
              <a:rPr lang="ko-KR" altLang="en-US" dirty="0" err="1"/>
              <a:t>Large</a:t>
            </a:r>
            <a:r>
              <a:rPr lang="ko-KR" altLang="en-US" dirty="0"/>
              <a:t> </a:t>
            </a:r>
            <a:r>
              <a:rPr lang="ko-KR" altLang="en-US" dirty="0" err="1"/>
              <a:t>Social</a:t>
            </a:r>
            <a:r>
              <a:rPr lang="ko-KR" altLang="en-US" dirty="0"/>
              <a:t> Network </a:t>
            </a:r>
            <a:r>
              <a:rPr lang="ko-KR" altLang="en-US" dirty="0" err="1"/>
              <a:t>over</a:t>
            </a:r>
            <a:r>
              <a:rPr lang="ko-KR" altLang="en-US" dirty="0"/>
              <a:t> 32 </a:t>
            </a:r>
            <a:r>
              <a:rPr lang="ko-KR" altLang="en-US" dirty="0" err="1"/>
              <a:t>Years</a:t>
            </a:r>
            <a:endParaRPr lang="ko-KR" altLang="en-US" dirty="0"/>
          </a:p>
          <a:p>
            <a:endParaRPr lang="en-US" altLang="ko-KR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35360" y="6011049"/>
            <a:ext cx="5941615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ko-KR" altLang="en-US" sz="1400" dirty="0">
                <a:latin typeface="Century Gothic" panose="020B0502020202020204" pitchFamily="34" charset="0"/>
              </a:rPr>
              <a:t>http://www.nejm.org/doi/full/10.1056/NEJMsa066082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998" y="1285254"/>
            <a:ext cx="6480719" cy="49624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/>
          <p:cNvSpPr/>
          <p:nvPr/>
        </p:nvSpPr>
        <p:spPr>
          <a:xfrm>
            <a:off x="335360" y="5726051"/>
            <a:ext cx="44871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hlinkClick r:id="rId3"/>
              </a:rPr>
              <a:t>http://www.youtube.com/watch?v=pJfq-o5nZQ4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3773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Undirected graphs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the </a:t>
            </a:r>
            <a:r>
              <a:rPr lang="en-US" altLang="ko-KR" b="1" dirty="0" err="1"/>
              <a:t>Opte</a:t>
            </a:r>
            <a:r>
              <a:rPr lang="en-US" altLang="ko-KR" b="1" dirty="0"/>
              <a:t> Project: </a:t>
            </a:r>
            <a:r>
              <a:rPr lang="en-US" altLang="ko-KR" dirty="0"/>
              <a:t>Visualization of the various routes through a portion of the Internet</a:t>
            </a:r>
            <a:endParaRPr lang="ko-KR" altLang="en-US" dirty="0"/>
          </a:p>
          <a:p>
            <a:endParaRPr lang="en-US" altLang="ko-KR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8" name="Picture 2" descr="http://upload.wikimedia.org/wikipedia/commons/thumb/d/d2/Internet_map_1024.jpg/768px-Internet_map_102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125" y="1302222"/>
            <a:ext cx="5328592" cy="532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ome-page-pic lightBo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64" y="1302223"/>
            <a:ext cx="5288869" cy="532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297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"Visualizing </a:t>
            </a:r>
            <a:r>
              <a:rPr lang="en-US" altLang="ko-KR" dirty="0"/>
              <a:t>Friendships" by Paul Butler – an intern at Facebook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Undirected graphs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5" name="Picture 6" descr="https://fbcdn-sphotos-f-a.akamaihd.net/hphotos-ak-prn1/163413_479288597199_8388607_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50" y="1237099"/>
            <a:ext cx="11199851" cy="5576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30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</a:t>
            </a:r>
            <a:r>
              <a:rPr lang="en-US" altLang="ko-KR" dirty="0" smtClean="0"/>
              <a:t>Applications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320292"/>
              </p:ext>
            </p:extLst>
          </p:nvPr>
        </p:nvGraphicFramePr>
        <p:xfrm>
          <a:off x="1415480" y="1547584"/>
          <a:ext cx="9217024" cy="40792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7933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7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36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lt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graph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lt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vertex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lt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edge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communication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telephone, computer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fiber optic cable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circuit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gate, register, processor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wire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mechanical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joint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rod, beam, spring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financial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stock, currency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transactions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transportation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street intersection, airport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highway, airway route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internet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class C network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connection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social relationship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person, actor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friendship, movie cast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neural network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neuron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synapse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protein network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protein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protein-protein interaction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molecule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atom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800" b="0" i="0" u="none" strike="noStrike" kern="1200" baseline="0" dirty="0">
                          <a:solidFill>
                            <a:schemeClr val="dk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bond</a:t>
                      </a:r>
                      <a:endParaRPr lang="ko-KR" altLang="en-US" sz="1800" baseline="0" dirty="0">
                        <a:latin typeface="Century Gothic" panose="020B0502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721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Graph </a:t>
            </a:r>
            <a:r>
              <a:rPr lang="en-US" altLang="ko-KR" dirty="0" smtClean="0"/>
              <a:t>Terminology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085FD98-BA4B-4537-9251-5519BF532862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238" y="822749"/>
            <a:ext cx="5841818" cy="56250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0550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고려청자">
  <a:themeElements>
    <a:clrScheme name="고려청자">
      <a:dk1>
        <a:sysClr val="windowText" lastClr="000000"/>
      </a:dk1>
      <a:lt1>
        <a:sysClr val="window" lastClr="FFFFFF"/>
      </a:lt1>
      <a:dk2>
        <a:srgbClr val="005466"/>
      </a:dk2>
      <a:lt2>
        <a:srgbClr val="D9F3F4"/>
      </a:lt2>
      <a:accent1>
        <a:srgbClr val="3F949A"/>
      </a:accent1>
      <a:accent2>
        <a:srgbClr val="4764B0"/>
      </a:accent2>
      <a:accent3>
        <a:srgbClr val="4FADD1"/>
      </a:accent3>
      <a:accent4>
        <a:srgbClr val="85B692"/>
      </a:accent4>
      <a:accent5>
        <a:srgbClr val="6B94E2"/>
      </a:accent5>
      <a:accent6>
        <a:srgbClr val="819BAB"/>
      </a:accent6>
      <a:hlink>
        <a:srgbClr val="7C0808"/>
      </a:hlink>
      <a:folHlink>
        <a:srgbClr val="0D356F"/>
      </a:folHlink>
    </a:clrScheme>
    <a:fontScheme name="사용자 지정 3">
      <a:majorFont>
        <a:latin typeface="Georgia"/>
        <a:ea typeface="HY견명조"/>
        <a:cs typeface=""/>
      </a:majorFont>
      <a:minorFont>
        <a:latin typeface="Century Gothic"/>
        <a:ea typeface="맑은 고딕"/>
        <a:cs typeface=""/>
      </a:minorFont>
    </a:fontScheme>
    <a:fmtScheme name="고려청자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3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2700000" scaled="1"/>
        </a:gradFill>
        <a:gradFill rotWithShape="1">
          <a:gsLst>
            <a:gs pos="0">
              <a:schemeClr val="phClr">
                <a:tint val="100000"/>
                <a:shade val="6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3780000" scaled="1"/>
        </a:gradFill>
      </a:fillStyleLst>
      <a:lnStyleLst>
        <a:ln w="31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8100" dir="2700000" algn="tl">
              <a:srgbClr val="000000">
                <a:alpha val="43137"/>
              </a:srgbClr>
            </a:outerShdw>
          </a:effectLst>
        </a:effectStyle>
        <a:effectStyle>
          <a:effectLst>
            <a:outerShdw blurRad="38100" dist="38100" dir="3000000" algn="tl">
              <a:srgbClr val="000000">
                <a:alpha val="45490"/>
              </a:srgbClr>
            </a:outerShdw>
          </a:effectLst>
          <a:scene3d>
            <a:camera prst="orthographicFront" fov="0">
              <a:rot lat="0" lon="0" rev="0"/>
            </a:camera>
            <a:lightRig rig="twoPt" dir="t">
              <a:rot lat="0" lon="0" rev="5100000"/>
            </a:lightRig>
          </a:scene3d>
          <a:sp3d contourW="12700" prstMaterial="plastic">
            <a:bevelT w="50800" h="63500"/>
            <a:contourClr>
              <a:srgbClr val="000000">
                <a:alpha val="35294"/>
              </a:srgbClr>
            </a:contourClr>
          </a:sp3d>
        </a:effectStyle>
        <a:effectStyle>
          <a:effectLst>
            <a:outerShdw blurRad="63500" dist="63500" dir="3000000" algn="tl">
              <a:srgbClr val="000000">
                <a:alpha val="50196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18600000"/>
            </a:lightRig>
          </a:scene3d>
          <a:sp3d prstMaterial="plastic">
            <a:bevelT w="101600" h="63500"/>
            <a:contourClr>
              <a:srgbClr val="000000">
                <a:alpha val="40784"/>
              </a:srgbClr>
            </a:contourClr>
          </a:sp3d>
        </a:effectStyle>
      </a:effectStyleLst>
      <a:bg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85000"/>
                <a:shade val="100000"/>
                <a:hueMod val="100000"/>
                <a:satMod val="100000"/>
              </a:schemeClr>
            </a:gs>
            <a:gs pos="20000">
              <a:schemeClr val="phClr">
                <a:tint val="100000"/>
                <a:shade val="75000"/>
                <a:hueMod val="100000"/>
                <a:satMod val="100000"/>
              </a:schemeClr>
            </a:gs>
            <a:gs pos="55000">
              <a:schemeClr val="phClr">
                <a:tint val="97000"/>
                <a:shade val="100000"/>
                <a:hueMod val="100000"/>
                <a:satMod val="100000"/>
              </a:schemeClr>
            </a:gs>
            <a:gs pos="85000">
              <a:schemeClr val="phClr">
                <a:tint val="100000"/>
                <a:shade val="65000"/>
                <a:hueMod val="100000"/>
                <a:satMod val="100000"/>
              </a:schemeClr>
            </a:gs>
          </a:gsLst>
          <a:lin ang="2700000" scaled="1"/>
        </a:gradFill>
        <a:blipFill>
          <a:blip xmlns:r="http://schemas.openxmlformats.org/officeDocument/2006/relationships" r:embed="rId1">
            <a:duotone>
              <a:schemeClr val="phClr">
                <a:tint val="0"/>
                <a:shade val="50000"/>
                <a:hueMod val="100000"/>
                <a:satMod val="100000"/>
              </a:schemeClr>
              <a:schemeClr val="phClr">
                <a:tint val="100000"/>
                <a:shade val="100000"/>
                <a:hueMod val="100000"/>
                <a:satMod val="10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Crane</Template>
  <TotalTime>17359</TotalTime>
  <Words>1594</Words>
  <Application>Microsoft Office PowerPoint</Application>
  <PresentationFormat>와이드스크린</PresentationFormat>
  <Paragraphs>419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8" baseType="lpstr">
      <vt:lpstr>HY견명조</vt:lpstr>
      <vt:lpstr>KoPub바탕체 Bold</vt:lpstr>
      <vt:lpstr>굴림</vt:lpstr>
      <vt:lpstr>맑은 고딕</vt:lpstr>
      <vt:lpstr>바탕체</vt:lpstr>
      <vt:lpstr>Arial</vt:lpstr>
      <vt:lpstr>Arial Rounded MT Bold</vt:lpstr>
      <vt:lpstr>Cambria Math</vt:lpstr>
      <vt:lpstr>Century Gothic</vt:lpstr>
      <vt:lpstr>Consolas</vt:lpstr>
      <vt:lpstr>Courier New</vt:lpstr>
      <vt:lpstr>Wingdings</vt:lpstr>
      <vt:lpstr>고려청자</vt:lpstr>
      <vt:lpstr>Data Structures Chapter 7: Graph </vt:lpstr>
      <vt:lpstr>PowerPoint 프레젠테이션</vt:lpstr>
      <vt:lpstr>Undirected graphs</vt:lpstr>
      <vt:lpstr>Undirected graphs</vt:lpstr>
      <vt:lpstr>Undirected graphs</vt:lpstr>
      <vt:lpstr>Undirected graphs</vt:lpstr>
      <vt:lpstr>Undirected graphs</vt:lpstr>
      <vt:lpstr>Graph Applications</vt:lpstr>
      <vt:lpstr>Graph Terminology</vt:lpstr>
      <vt:lpstr>Graph Terminology</vt:lpstr>
      <vt:lpstr>Graph Representation</vt:lpstr>
      <vt:lpstr>Graph Representation</vt:lpstr>
      <vt:lpstr>Graph ADT</vt:lpstr>
      <vt:lpstr>Graph Input Format</vt:lpstr>
      <vt:lpstr>Graph Input Format</vt:lpstr>
      <vt:lpstr>Graph Coding</vt:lpstr>
      <vt:lpstr>Graph Coding – edge list</vt:lpstr>
      <vt:lpstr>Graph Coding – edge list</vt:lpstr>
      <vt:lpstr>Graph Coding – Adjacency-matrix 인접행렬</vt:lpstr>
      <vt:lpstr>Graph Coding – Adjacency list 인접리스트</vt:lpstr>
      <vt:lpstr>Graph Coding – graph.h</vt:lpstr>
      <vt:lpstr>Graph Coding – graph.cpp</vt:lpstr>
      <vt:lpstr>Graph Coding – Adjacency-matrix 인접행렬</vt:lpstr>
      <vt:lpstr>Graph Coding – Adjacency-matrix 인접행렬</vt:lpstr>
      <vt:lpstr>Data Structures Chapter 7: Graph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kys</dc:creator>
  <cp:lastModifiedBy>김 영섭</cp:lastModifiedBy>
  <cp:revision>1167</cp:revision>
  <dcterms:created xsi:type="dcterms:W3CDTF">2014-02-12T09:15:05Z</dcterms:created>
  <dcterms:modified xsi:type="dcterms:W3CDTF">2020-06-08T15:23:36Z</dcterms:modified>
</cp:coreProperties>
</file>